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aleway"/>
      <p:regular r:id="rId38"/>
      <p:bold r:id="rId39"/>
      <p:italic r:id="rId40"/>
      <p:boldItalic r:id="rId41"/>
    </p:embeddedFont>
    <p:embeddedFont>
      <p:font typeface="Roboto"/>
      <p:regular r:id="rId42"/>
      <p:bold r:id="rId43"/>
      <p:italic r:id="rId44"/>
      <p:boldItalic r:id="rId45"/>
    </p:embeddedFont>
    <p:embeddedFont>
      <p:font typeface="Lato"/>
      <p:regular r:id="rId46"/>
      <p:bold r:id="rId47"/>
      <p:italic r:id="rId48"/>
      <p:boldItalic r:id="rId49"/>
    </p:embeddedFont>
    <p:embeddedFont>
      <p:font typeface="Fira Sans Extra Condensed Medium"/>
      <p:regular r:id="rId50"/>
      <p:bold r:id="rId51"/>
      <p:italic r:id="rId52"/>
      <p:boldItalic r:id="rId53"/>
    </p:embeddedFont>
    <p:embeddedFont>
      <p:font typeface="Fira Sans Extra Condensed"/>
      <p:regular r:id="rId54"/>
      <p:bold r:id="rId55"/>
      <p:italic r:id="rId56"/>
      <p:boldItalic r:id="rId57"/>
    </p:embeddedFont>
    <p:embeddedFont>
      <p:font typeface="Fira Sans Extra Condensed SemiBold"/>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italic.fntdata"/><Relationship Id="rId42" Type="http://schemas.openxmlformats.org/officeDocument/2006/relationships/font" Target="fonts/Roboto-regular.fntdata"/><Relationship Id="rId41" Type="http://schemas.openxmlformats.org/officeDocument/2006/relationships/font" Target="fonts/Raleway-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Lato-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ato-italic.fntdata"/><Relationship Id="rId47" Type="http://schemas.openxmlformats.org/officeDocument/2006/relationships/font" Target="fonts/Lato-bold.fntdata"/><Relationship Id="rId49"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aleway-bold.fntdata"/><Relationship Id="rId38" Type="http://schemas.openxmlformats.org/officeDocument/2006/relationships/font" Target="fonts/Raleway-regular.fntdata"/><Relationship Id="rId61" Type="http://schemas.openxmlformats.org/officeDocument/2006/relationships/font" Target="fonts/FiraSansExtraCondensedSemiBold-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FiraSansExtraCondensedSemi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ExtraCondensedMedium-bold.fntdata"/><Relationship Id="rId50" Type="http://schemas.openxmlformats.org/officeDocument/2006/relationships/font" Target="fonts/FiraSansExtraCondensedMedium-regular.fntdata"/><Relationship Id="rId53" Type="http://schemas.openxmlformats.org/officeDocument/2006/relationships/font" Target="fonts/FiraSansExtraCondensedMedium-boldItalic.fntdata"/><Relationship Id="rId52" Type="http://schemas.openxmlformats.org/officeDocument/2006/relationships/font" Target="fonts/FiraSansExtraCondensedMedium-italic.fntdata"/><Relationship Id="rId11" Type="http://schemas.openxmlformats.org/officeDocument/2006/relationships/slide" Target="slides/slide6.xml"/><Relationship Id="rId55" Type="http://schemas.openxmlformats.org/officeDocument/2006/relationships/font" Target="fonts/FiraSansExtraCondensed-bold.fntdata"/><Relationship Id="rId10" Type="http://schemas.openxmlformats.org/officeDocument/2006/relationships/slide" Target="slides/slide5.xml"/><Relationship Id="rId54" Type="http://schemas.openxmlformats.org/officeDocument/2006/relationships/font" Target="fonts/FiraSansExtraCondensed-regular.fntdata"/><Relationship Id="rId13" Type="http://schemas.openxmlformats.org/officeDocument/2006/relationships/slide" Target="slides/slide8.xml"/><Relationship Id="rId57" Type="http://schemas.openxmlformats.org/officeDocument/2006/relationships/font" Target="fonts/FiraSansExtraCondensed-boldItalic.fntdata"/><Relationship Id="rId12" Type="http://schemas.openxmlformats.org/officeDocument/2006/relationships/slide" Target="slides/slide7.xml"/><Relationship Id="rId56" Type="http://schemas.openxmlformats.org/officeDocument/2006/relationships/font" Target="fonts/FiraSansExtraCondensed-italic.fntdata"/><Relationship Id="rId15" Type="http://schemas.openxmlformats.org/officeDocument/2006/relationships/slide" Target="slides/slide10.xml"/><Relationship Id="rId59" Type="http://schemas.openxmlformats.org/officeDocument/2006/relationships/font" Target="fonts/FiraSansExtraCondensedSemiBold-bold.fntdata"/><Relationship Id="rId14" Type="http://schemas.openxmlformats.org/officeDocument/2006/relationships/slide" Target="slides/slide9.xml"/><Relationship Id="rId58" Type="http://schemas.openxmlformats.org/officeDocument/2006/relationships/font" Target="fonts/FiraSansExtraCondensedSemiBo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g11f5299df4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 name="Google Shape;49;g11f5299df4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Good afternoon executives. I’m Zhe Wei and today, my team and I will be presenting an analysis of Singapore’s Population Health Programme to help you better understand the population health and how you can make better decisions moving forward.</a:t>
            </a:r>
            <a:endParaRPr sz="15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f55a7cf5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1f55a7cf5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Given more than 97% </a:t>
            </a:r>
            <a:r>
              <a:rPr lang="en">
                <a:solidFill>
                  <a:schemeClr val="dk1"/>
                </a:solidFill>
              </a:rPr>
              <a:t>of residents </a:t>
            </a:r>
            <a:r>
              <a:rPr lang="en"/>
              <a:t>do not have trouble coping with stress, and given the trend that the ability to cope with stress is correlated with health, stress is not a issue for </a:t>
            </a:r>
            <a:r>
              <a:rPr lang="en"/>
              <a:t>concern, and</a:t>
            </a:r>
            <a:r>
              <a:rPr lang="en"/>
              <a:t> we will not include stress management as part of our strategy to improve residents health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a9ef9e34a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a9ef9e34a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moving on to exercise frequency, we can see that 61.5% of </a:t>
            </a:r>
            <a:r>
              <a:rPr lang="en"/>
              <a:t>residents</a:t>
            </a:r>
            <a:r>
              <a:rPr lang="en"/>
              <a:t> exercise less than 60 mins a week, which is significantly below the recommended 30 mins of exercise a day given by the health promotion board.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a9ef9e34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1a9ef9e34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Also, while t</a:t>
            </a:r>
            <a:r>
              <a:rPr lang="en"/>
              <a:t>here is no discernible trend between the amount of exercise and the residents health, we note that there is a higher proportion of residents who exercise between 90 and 150 minutes, that are healthy, thus we will include exercise as part of our strategy to improve residents health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f55a7cf5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f55a7cf5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our analysis, we found that diet has the most </a:t>
            </a:r>
            <a:r>
              <a:rPr lang="en"/>
              <a:t>significant effect on the health of residents, we can see a clear trend that the more servings of vegetables residents eat, the better their health, we also note that 78.6% of residents do not consume enough servings of fruit, and this is the key habit that we will focus on in our solutions.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d8ba49149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d8ba49149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Thus, given the huge deviation from hospitals estimates for residents health and habits, this leads us to the conclusion that</a:t>
            </a:r>
            <a:r>
              <a:rPr lang="en"/>
              <a:t> Singaporeans are much more unhealthy than we previously thought.</a:t>
            </a:r>
            <a:r>
              <a:rPr lang="en"/>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d8ba49149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1d8ba49149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will analyse the relationship between medical condition and health risk. </a:t>
            </a:r>
            <a:r>
              <a:rPr lang="en">
                <a:solidFill>
                  <a:schemeClr val="dk1"/>
                </a:solidFill>
              </a:rPr>
              <a:t>Here you can see that majority of residents suffer from a medical condition, with 75% of residents having a medical condition. This is what we aim to reduce with early detection and control through health screenings moving forward.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db42f8bb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db42f8bb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 our </a:t>
            </a:r>
            <a:r>
              <a:rPr lang="en"/>
              <a:t>analysis,</a:t>
            </a:r>
            <a:r>
              <a:rPr lang="en"/>
              <a:t> we also found that high cholesterol is the most common condition with more than 1 in 2 residents suffering from high cholesterol as compared to 2 in 5 for high blood pressure and only 1 in 5 for diabetes.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1d8ba49149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1d8ba49149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found that 59% of residents have either poor control or no control for their conditions. Next, I will pass the time over to chong ren to explain why these are worrying figures and tell you more about our analysis on condition control and their impact on resident’s health. Chong ren please.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e9ab8b43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e9ab8b43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can be seen from the graph on the left, of those with poor control over their conditions, the largest number of them has poor cholesterol control with blood pressure as a close second. In fact, of those with controls for high cholesterol, 63.4%, nearly two-thirds have poor control over their condition. Next, we will look into how drastic the health impacts of each condition 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1e9ab8b43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1e9ab8b43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Another possible factor that is linked to increased health risk is how well diseases are controlled. Clearly, with good control, your chance of having a higher health risk decreases significantly. </a:t>
            </a:r>
            <a:r>
              <a:rPr lang="en">
                <a:solidFill>
                  <a:schemeClr val="dk1"/>
                </a:solidFill>
              </a:rPr>
              <a:t>Seeing that High blood pressure and cholesterol are the 2 more prevalent conditions and also related to higher health risks, we decided to take a closer look into what specifically high cholesterol and blood pressure leads to.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1f5299df43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1f5299df43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333333"/>
                </a:solidFill>
              </a:rPr>
              <a:t>Firstly, our team undertook this analytical framework in</a:t>
            </a:r>
            <a:r>
              <a:rPr lang="en" sz="1500">
                <a:solidFill>
                  <a:srgbClr val="333333"/>
                </a:solidFill>
              </a:rPr>
              <a:t> analysing the given dataset. We utilised a bottom up approach, and analysed specific characteristics of the data before moving on to macrotrends. To do that, we must first carry out data cleaning, where we fixed or removed incorrectly formatted, or incomplete data.  For instance, when analysing health risk, we filtered out NA values and only considered Good and Poor controls when analysing ControlGroup. Furthermore during some of our analysis, we grouped values together to gain insight on the bigger picture. Next, we moved on to descriptive analytics where we generated visualisations like charts and graphs to better understand the data. Thereafter, we diagnosed the data and formulated insights that will be critical for our prescriptive analytics in the last stage.</a:t>
            </a:r>
            <a:endParaRPr sz="1500">
              <a:solidFill>
                <a:srgbClr val="333333"/>
              </a:solidFill>
            </a:endParaRPr>
          </a:p>
          <a:p>
            <a:pPr indent="0" lvl="0" marL="0" rtl="0" algn="l">
              <a:spcBef>
                <a:spcPts val="0"/>
              </a:spcBef>
              <a:spcAft>
                <a:spcPts val="0"/>
              </a:spcAft>
              <a:buNone/>
            </a:pPr>
            <a:r>
              <a:t/>
            </a:r>
            <a:endParaRPr sz="15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06eef3ab1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06eef3ab1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Firstly, we will look at the impact of high blood sugar. Shown here is a graph depicting the proportions of people with high blood sugar for each health risk group. Of those in the group with normal health risk, almost everyone has a normal blood sugar level. And in the critical health risk group, we see that there are actually more people with a normal blood sugar level than with high blood sugar. Thus we conclude that high blood sugar does not correlate with having a higher health risk</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1d8ba49149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1d8ba49149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shown here, those with high cholesterol are significantly more likely to be at a higher health risk, and this likelihood becomes greater as the health risk increases. With there being almost 2x the number of people with high cholesterol with a heightened health risk. This shows that high cholesterol is directly correlated with an increased health risk</a:t>
            </a:r>
            <a:endParaRPr>
              <a:solidFill>
                <a:schemeClr val="dk1"/>
              </a:solidFill>
            </a:endParaRPr>
          </a:p>
          <a:p>
            <a:pPr indent="0" lvl="0" marL="0" rtl="0" algn="l">
              <a:spcBef>
                <a:spcPts val="0"/>
              </a:spcBef>
              <a:spcAft>
                <a:spcPts val="0"/>
              </a:spcAft>
              <a:buClr>
                <a:schemeClr val="dk1"/>
              </a:buClr>
              <a:buSzPts val="1100"/>
              <a:buFont typeface="Arial"/>
              <a:buNone/>
            </a:pPr>
            <a:r>
              <a:t/>
            </a:r>
            <a:endParaRPr b="1" sz="2600">
              <a:solidFill>
                <a:srgbClr val="1A1A1A"/>
              </a:solidFill>
              <a:latin typeface="Raleway"/>
              <a:ea typeface="Raleway"/>
              <a:cs typeface="Raleway"/>
              <a:sym typeface="Raleway"/>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206eef3ab1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206eef3ab1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Moving on the blood pressure, this difference is much more drastic as can be seen. Everyone with a critical health risk has high blood pressure and almost everyone with a high health risk has high blood pressure.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1f40b990c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1f40b990c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Looking at high cholesterol, those with high cholesterol have a 4x higher median 10 year health risk score than those without. This means that they are at a significantly higher risk of heart disease within the next 10 years.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206eef3ab1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206eef3ab1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Looking at those with a history of heart attack, we can also see that there are 3x as many people who have high cholesterol.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206eef3ab1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206eef3ab1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Similarly for Stroke, there are 3x as many people who have high cholesterol than those with normal cholesterol.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1a9ef9e34a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1a9ef9e34a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Evidently, high cholesterol and high blood pressure are 2 very serious illnesses with very serious impacts. They seem to be the 2 underlying health problems that are plaguing our ageing population, and they are both diseases of the cardiovascular system. Furthermore, without any early warning signs, they are both silent killers, and this further proves how critical health screenings are.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1d8ba49149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1d8ba49149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our analysis of data, we found  compelling statistics to display and reasons  to encourage the participation of regular screenings.</a:t>
            </a:r>
            <a:endParaRPr/>
          </a:p>
          <a:p>
            <a:pPr indent="0" lvl="0" marL="0" rtl="0" algn="l">
              <a:spcBef>
                <a:spcPts val="0"/>
              </a:spcBef>
              <a:spcAft>
                <a:spcPts val="0"/>
              </a:spcAft>
              <a:buClr>
                <a:schemeClr val="dk1"/>
              </a:buClr>
              <a:buSzPts val="1100"/>
              <a:buFont typeface="Arial"/>
              <a:buNone/>
            </a:pPr>
            <a:r>
              <a:rPr lang="en">
                <a:solidFill>
                  <a:schemeClr val="dk1"/>
                </a:solidFill>
              </a:rPr>
              <a:t>Firstly</a:t>
            </a:r>
            <a:r>
              <a:rPr lang="en">
                <a:solidFill>
                  <a:schemeClr val="dk1"/>
                </a:solidFill>
              </a:rPr>
              <a:t>, close to 1 in 2 participants actually discover a new health condition upon screening. Since poor control of conditions is correlated with greater health risk as shown earlier, residents should attend screenings to detect any possible conditions so that they can properly control any them to minimise risks to their health.</a:t>
            </a:r>
            <a:endParaRPr/>
          </a:p>
          <a:p>
            <a:pPr indent="0" lvl="0" marL="0" rtl="0" algn="l">
              <a:spcBef>
                <a:spcPts val="0"/>
              </a:spcBef>
              <a:spcAft>
                <a:spcPts val="0"/>
              </a:spcAft>
              <a:buNone/>
            </a:pPr>
            <a:r>
              <a:rPr lang="en"/>
              <a:t>Also, 40% of participants have health risk which is moderately high and above, therefore they are recommended to have their health monitored regularly.</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207b632e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207b632ec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Further analysis reveals that out of people who did not follow up, 92% feel that they have good health. Shockingly, ¾ of these people who feel that they have good health are actually classified as unhealthy. Therefore, it is necessary that we inform them that they should not be following up based on how they feel, since this is highly inaccurate. Rather, they should be attending regular screenings.</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1a9ef9e34a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1a9ef9e34a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analysis thus far has led us to observe that the population has a poor health profile, which is strongly associated with their negative lifestyle habits. We also </a:t>
            </a:r>
            <a:r>
              <a:rPr lang="en"/>
              <a:t>found</a:t>
            </a:r>
            <a:r>
              <a:rPr lang="en"/>
              <a:t> that many have </a:t>
            </a:r>
            <a:r>
              <a:rPr lang="en"/>
              <a:t>medical conditions and exercise poor control of them. Upon further analysis of the medical conditions, we identified high blood pressure and high cholesterol to be the residents’ biggest health problems. Hence, with these findings, I will talk about targeted solutions.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deed26c1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1deed26c1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Out of the 6840 residents targeted for outreach and screening from Sembawang and Choa Chu Kang, 75.9% of residents turned up for the screening events and our team analysed the complete dataset of these attendees. As you can note, there is still a significant 24% of residents who did not turn up, and towards the end of our analysis, we will be discussing </a:t>
            </a:r>
            <a:r>
              <a:rPr lang="en" sz="1500"/>
              <a:t>solutions to increase the turnout rate for the health screenings based on the insights we’ve discovered.</a:t>
            </a:r>
            <a:endParaRPr sz="15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1d9ace8d3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1d9ace8d3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trying to uncover factors that could have possibly contributed to </a:t>
            </a:r>
            <a:r>
              <a:rPr lang="en"/>
              <a:t>the</a:t>
            </a:r>
            <a:r>
              <a:rPr lang="en"/>
              <a:t> silent killers, we found that the proportion of overweight people is significantly higher in those who have these conditions. This can possibly point to being overweight as one of the main contributing factors towards such conditions, also since 58% of the analysed population is overweight.</a:t>
            </a:r>
            <a:endParaRPr/>
          </a:p>
          <a:p>
            <a:pPr indent="0" lvl="0" marL="0" rtl="0" algn="l">
              <a:spcBef>
                <a:spcPts val="0"/>
              </a:spcBef>
              <a:spcAft>
                <a:spcPts val="0"/>
              </a:spcAft>
              <a:buNone/>
            </a:pPr>
            <a:r>
              <a:rPr lang="en"/>
              <a:t>Looking back at our habits analysis, we realised that participants have poor eating and exercise habits, which are possible reasons for the high proportion of overweight people and hence the rise of the silent killers. Thus, we can aim to improve on them, especially since diet is highly correlated with health.</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1db42f8bb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1db42f8bb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forward to effectively improve on the population’s eating and exercise habits and reduce the occurrence of being overweight, we have decided to propose a multi-pronged strategy to raise awareness of the need for healthier habits and incentivise residents to take part in such events.</a:t>
            </a:r>
            <a:endParaRPr/>
          </a:p>
          <a:p>
            <a:pPr indent="0" lvl="0" marL="0" rtl="0" algn="l">
              <a:spcBef>
                <a:spcPts val="0"/>
              </a:spcBef>
              <a:spcAft>
                <a:spcPts val="0"/>
              </a:spcAft>
              <a:buNone/>
            </a:pPr>
            <a:r>
              <a:rPr lang="en"/>
              <a:t>For example, we can promote such ideas through HPB’s existing Eat, Drink Shop Healthy Campaign at screening events and introduce the Healthy 365 app which complements the campaign. Increased advertisements exposure can also raise awareness about the dangers and widespread </a:t>
            </a:r>
            <a:r>
              <a:rPr lang="en"/>
              <a:t>occurrence of high blood pressure and cholesterol.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incentivise people to adopt healthier habits, participants will be rewarded through the app upon the purchase of healthier choice options. We can also look to introduce fitbits to those who regularly come for screening events and connect them to the app. This allows them to better track their exercise and take control of their physical health. Moreover, the fitbit will provide real-time data and measures of their health unlike screening events which are only accurate at the current time.</a:t>
            </a:r>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One possible alternative is to tailor future screening events to focus on detecting the most important conditions so that we can reach out to a wider population. Through this, we can further investigate the impact of the silent killers on our population and mitigate their effects as efficiently and effectively as possible.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20ce64b34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20ce64b34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Through our strategy, we hope to improve resident’s dietary and exercise habits which can in turn lead to better health and lower occurrence of being overweight. This can reduce the severity and occurrence of the silent killers to minimise the strain on healthcare systems and fatalities, especially during this period with an ongoing pandemic where resources are heavily strained.</a:t>
            </a:r>
            <a:endParaRPr/>
          </a:p>
          <a:p>
            <a:pPr indent="0" lvl="0" marL="0" rtl="0" algn="l">
              <a:lnSpc>
                <a:spcPct val="115000"/>
              </a:lnSpc>
              <a:spcBef>
                <a:spcPts val="1200"/>
              </a:spcBef>
              <a:spcAft>
                <a:spcPts val="0"/>
              </a:spcAft>
              <a:buClr>
                <a:schemeClr val="dk1"/>
              </a:buClr>
              <a:buSzPts val="1100"/>
              <a:buFont typeface="Arial"/>
              <a:buNone/>
            </a:pPr>
            <a:r>
              <a:rPr lang="en"/>
              <a:t>Thank you for listening to our presentation! My team and I hope to have provided key insights for you to aid in your decision-making in planning screenings and improving health of singaporeans moving forward.</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1deed26c19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1deed26c19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Moving on, a key finding in our analysis is that the actual figures </a:t>
            </a:r>
            <a:r>
              <a:rPr lang="en" sz="1500">
                <a:solidFill>
                  <a:schemeClr val="dk1"/>
                </a:solidFill>
              </a:rPr>
              <a:t>of the population’s health profile deviate significantly from the hospital’s initial estimates. The orange charts represent the estimated figures and in actuality, the actual figures represented in blue have stark differences. Most notably, for residents in Group 4, who are classified as unhealthy individuals with negative habits the difference is 13x higher. With that, we also observe that</a:t>
            </a:r>
            <a:r>
              <a:rPr lang="en" sz="1500"/>
              <a:t> </a:t>
            </a:r>
            <a:r>
              <a:rPr lang="en" sz="1500">
                <a:solidFill>
                  <a:schemeClr val="dk1"/>
                </a:solidFill>
              </a:rPr>
              <a:t>74%, around ¾ of participants are unhealthy.</a:t>
            </a:r>
            <a:endParaRPr sz="15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d8ba49149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d8ba49149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595959"/>
                </a:solidFill>
                <a:latin typeface="Lato"/>
                <a:ea typeface="Lato"/>
                <a:cs typeface="Lato"/>
                <a:sym typeface="Lato"/>
              </a:rPr>
              <a:t>Moreover, there is also a higher proportion of residents with negative habits than positive ones, as you can see, 85% of residents have negative habits. There is also a clear trend as you can observe from the chart on the right that residents with negative habits tend to be more unhealthy. Why is this so?</a:t>
            </a:r>
            <a:endParaRPr sz="1300">
              <a:solidFill>
                <a:srgbClr val="595959"/>
              </a:solidFill>
              <a:latin typeface="Lato"/>
              <a:ea typeface="Lato"/>
              <a:cs typeface="Lato"/>
              <a:sym typeface="Lato"/>
            </a:endParaRPr>
          </a:p>
          <a:p>
            <a:pPr indent="0" lvl="0" marL="0" rtl="0" algn="l">
              <a:spcBef>
                <a:spcPts val="0"/>
              </a:spcBef>
              <a:spcAft>
                <a:spcPts val="0"/>
              </a:spcAft>
              <a:buNone/>
            </a:pPr>
            <a:r>
              <a:t/>
            </a:r>
            <a:endParaRPr sz="1300">
              <a:solidFill>
                <a:srgbClr val="595959"/>
              </a:solidFill>
              <a:latin typeface="Lato"/>
              <a:ea typeface="Lato"/>
              <a:cs typeface="Lato"/>
              <a:sym typeface="La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f5299df43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1f5299df43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preliminary analysis of the dataset actually suggests potential reasons for the huge deviation and our general observations thus far. Firstly, 67.08% of the residents are above the age of 50, and older age is linked to poorer health and a harder upkeep of healthy habits. Similarly, 64% of the population are less educated, having received either no formal education or only up till secondary education. 38% of them also work in blue-collar jobs and these observations imply that residents could have a lower awareness of disease prevention habits or the benefits of having good lifestyle habits.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0ce64b343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0ce64b343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206eef560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206eef560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I will now hand over the time to Jacky to run through the relationship between lifestyle habits such as smoking, resident’s diet, their exercise frequency and stress management, and their effects on the health of residents. Jacky please.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f55a7cf5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1f55a7cf5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zhe wei, i now bring your attention to our analysis, where we compare the effects of specific habits on </a:t>
            </a:r>
            <a:r>
              <a:rPr lang="en"/>
              <a:t>resident’s</a:t>
            </a:r>
            <a:r>
              <a:rPr lang="en"/>
              <a:t> health, here we can see that majority of residents do not smoke, and smoking only slightly increases the likelihood of the resident to be unhealthy, as such we will not be including targeting smokers as part of our strategy, which we will talk about later 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4717025" y="1280400"/>
            <a:ext cx="3436500" cy="2164800"/>
          </a:xfrm>
          <a:prstGeom prst="rect">
            <a:avLst/>
          </a:prstGeom>
        </p:spPr>
        <p:txBody>
          <a:bodyPr anchorCtr="0" anchor="ctr" bIns="91425" lIns="91425" spcFirstLastPara="1" rIns="91425" wrap="square" tIns="91425">
            <a:noAutofit/>
          </a:bodyPr>
          <a:lstStyle>
            <a:lvl1pPr lvl="0">
              <a:spcBef>
                <a:spcPts val="0"/>
              </a:spcBef>
              <a:spcAft>
                <a:spcPts val="0"/>
              </a:spcAft>
              <a:buSzPts val="4500"/>
              <a:buNone/>
              <a:defRPr sz="5200">
                <a:latin typeface="Fira Sans Extra Condensed SemiBold"/>
                <a:ea typeface="Fira Sans Extra Condensed SemiBold"/>
                <a:cs typeface="Fira Sans Extra Condensed SemiBold"/>
                <a:sym typeface="Fira Sans Extra Condensed SemiBold"/>
              </a:defRPr>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p:txBody>
      </p:sp>
      <p:sp>
        <p:nvSpPr>
          <p:cNvPr id="10" name="Google Shape;10;p2"/>
          <p:cNvSpPr txBox="1"/>
          <p:nvPr>
            <p:ph idx="1" type="subTitle"/>
          </p:nvPr>
        </p:nvSpPr>
        <p:spPr>
          <a:xfrm>
            <a:off x="4717025" y="3445200"/>
            <a:ext cx="3945300" cy="417900"/>
          </a:xfrm>
          <a:prstGeom prst="rect">
            <a:avLst/>
          </a:prstGeom>
        </p:spPr>
        <p:txBody>
          <a:bodyPr anchorCtr="0" anchor="ctr" bIns="91425" lIns="91425" spcFirstLastPara="1" rIns="91425" wrap="square" tIns="91425">
            <a:noAutofit/>
          </a:bodyPr>
          <a:lstStyle>
            <a:lvl1pPr lvl="0">
              <a:lnSpc>
                <a:spcPct val="100000"/>
              </a:lnSpc>
              <a:spcBef>
                <a:spcPts val="0"/>
              </a:spcBef>
              <a:spcAft>
                <a:spcPts val="0"/>
              </a:spcAft>
              <a:buSzPts val="1500"/>
              <a:buNone/>
              <a:defRPr sz="1600"/>
            </a:lvl1pPr>
            <a:lvl2pPr lvl="1" algn="r">
              <a:lnSpc>
                <a:spcPct val="100000"/>
              </a:lnSpc>
              <a:spcBef>
                <a:spcPts val="0"/>
              </a:spcBef>
              <a:spcAft>
                <a:spcPts val="0"/>
              </a:spcAft>
              <a:buSzPts val="1500"/>
              <a:buNone/>
              <a:defRPr sz="1500"/>
            </a:lvl2pPr>
            <a:lvl3pPr lvl="2" algn="r">
              <a:lnSpc>
                <a:spcPct val="100000"/>
              </a:lnSpc>
              <a:spcBef>
                <a:spcPts val="0"/>
              </a:spcBef>
              <a:spcAft>
                <a:spcPts val="0"/>
              </a:spcAft>
              <a:buSzPts val="1500"/>
              <a:buNone/>
              <a:defRPr sz="1500"/>
            </a:lvl3pPr>
            <a:lvl4pPr lvl="3" algn="r">
              <a:lnSpc>
                <a:spcPct val="100000"/>
              </a:lnSpc>
              <a:spcBef>
                <a:spcPts val="0"/>
              </a:spcBef>
              <a:spcAft>
                <a:spcPts val="0"/>
              </a:spcAft>
              <a:buSzPts val="1500"/>
              <a:buNone/>
              <a:defRPr sz="1500"/>
            </a:lvl4pPr>
            <a:lvl5pPr lvl="4" algn="r">
              <a:lnSpc>
                <a:spcPct val="100000"/>
              </a:lnSpc>
              <a:spcBef>
                <a:spcPts val="0"/>
              </a:spcBef>
              <a:spcAft>
                <a:spcPts val="0"/>
              </a:spcAft>
              <a:buSzPts val="1500"/>
              <a:buNone/>
              <a:defRPr sz="1500"/>
            </a:lvl5pPr>
            <a:lvl6pPr lvl="5" algn="r">
              <a:lnSpc>
                <a:spcPct val="100000"/>
              </a:lnSpc>
              <a:spcBef>
                <a:spcPts val="0"/>
              </a:spcBef>
              <a:spcAft>
                <a:spcPts val="0"/>
              </a:spcAft>
              <a:buSzPts val="1500"/>
              <a:buNone/>
              <a:defRPr sz="1500"/>
            </a:lvl6pPr>
            <a:lvl7pPr lvl="6" algn="r">
              <a:lnSpc>
                <a:spcPct val="100000"/>
              </a:lnSpc>
              <a:spcBef>
                <a:spcPts val="0"/>
              </a:spcBef>
              <a:spcAft>
                <a:spcPts val="0"/>
              </a:spcAft>
              <a:buSzPts val="1500"/>
              <a:buNone/>
              <a:defRPr sz="1500"/>
            </a:lvl7pPr>
            <a:lvl8pPr lvl="7" algn="r">
              <a:lnSpc>
                <a:spcPct val="100000"/>
              </a:lnSpc>
              <a:spcBef>
                <a:spcPts val="0"/>
              </a:spcBef>
              <a:spcAft>
                <a:spcPts val="0"/>
              </a:spcAft>
              <a:buSzPts val="1500"/>
              <a:buNone/>
              <a:defRPr sz="1500"/>
            </a:lvl8pPr>
            <a:lvl9pPr lvl="8" algn="r">
              <a:lnSpc>
                <a:spcPct val="100000"/>
              </a:lnSpc>
              <a:spcBef>
                <a:spcPts val="0"/>
              </a:spcBef>
              <a:spcAft>
                <a:spcPts val="0"/>
              </a:spcAft>
              <a:buSzPts val="1500"/>
              <a:buNone/>
              <a:defRPr sz="15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4" name="Google Shape;4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 name="Google Shape;16;p4"/>
          <p:cNvSpPr txBox="1"/>
          <p:nvPr>
            <p:ph idx="1" type="body"/>
          </p:nvPr>
        </p:nvSpPr>
        <p:spPr>
          <a:xfrm>
            <a:off x="710275" y="1152475"/>
            <a:ext cx="7723500" cy="34545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1" name="Google Shape;21;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 name="Google Shape;2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 name="Google Shape;27;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 name="Google Shape;3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5" name="Google Shape;3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0" name="Google Shape;4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p:txBody>
      </p:sp>
      <p:sp>
        <p:nvSpPr>
          <p:cNvPr id="7" name="Google Shape;7;p1"/>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0.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1.png"/><Relationship Id="rId4" Type="http://schemas.openxmlformats.org/officeDocument/2006/relationships/image" Target="../media/image35.png"/><Relationship Id="rId5"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46.png"/><Relationship Id="rId5"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8.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5.png"/><Relationship Id="rId4" Type="http://schemas.openxmlformats.org/officeDocument/2006/relationships/image" Target="../media/image57.png"/><Relationship Id="rId5"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image" Target="../media/image37.png"/><Relationship Id="rId6"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56.png"/><Relationship Id="rId4" Type="http://schemas.openxmlformats.org/officeDocument/2006/relationships/image" Target="../media/image53.png"/><Relationship Id="rId5"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9.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 name="Shape 50"/>
        <p:cNvGrpSpPr/>
        <p:nvPr/>
      </p:nvGrpSpPr>
      <p:grpSpPr>
        <a:xfrm>
          <a:off x="0" y="0"/>
          <a:ext cx="0" cy="0"/>
          <a:chOff x="0" y="0"/>
          <a:chExt cx="0" cy="0"/>
        </a:xfrm>
      </p:grpSpPr>
      <p:sp>
        <p:nvSpPr>
          <p:cNvPr id="51" name="Google Shape;51;p13"/>
          <p:cNvSpPr txBox="1"/>
          <p:nvPr>
            <p:ph type="ctrTitle"/>
          </p:nvPr>
        </p:nvSpPr>
        <p:spPr>
          <a:xfrm>
            <a:off x="4827100" y="1556900"/>
            <a:ext cx="3998400" cy="2927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800"/>
              <a:t>Analysis of Singapore’s Population Health Programme (PHP)</a:t>
            </a:r>
            <a:endParaRPr sz="3800"/>
          </a:p>
          <a:p>
            <a:pPr indent="0" lvl="0" marL="0" rtl="0" algn="l">
              <a:spcBef>
                <a:spcPts val="0"/>
              </a:spcBef>
              <a:spcAft>
                <a:spcPts val="0"/>
              </a:spcAft>
              <a:buNone/>
            </a:pPr>
            <a:r>
              <a:t/>
            </a:r>
            <a:endParaRPr/>
          </a:p>
        </p:txBody>
      </p:sp>
      <p:grpSp>
        <p:nvGrpSpPr>
          <p:cNvPr id="52" name="Google Shape;52;p13"/>
          <p:cNvGrpSpPr/>
          <p:nvPr/>
        </p:nvGrpSpPr>
        <p:grpSpPr>
          <a:xfrm flipH="1" rot="1578645">
            <a:off x="2731477" y="1143712"/>
            <a:ext cx="1566930" cy="1715068"/>
            <a:chOff x="4718425" y="934625"/>
            <a:chExt cx="1467100" cy="1605800"/>
          </a:xfrm>
        </p:grpSpPr>
        <p:cxnSp>
          <p:nvCxnSpPr>
            <p:cNvPr id="53" name="Google Shape;53;p13"/>
            <p:cNvCxnSpPr/>
            <p:nvPr/>
          </p:nvCxnSpPr>
          <p:spPr>
            <a:xfrm>
              <a:off x="5119625" y="1316725"/>
              <a:ext cx="1065900" cy="1223700"/>
            </a:xfrm>
            <a:prstGeom prst="straightConnector1">
              <a:avLst/>
            </a:prstGeom>
            <a:noFill/>
            <a:ln cap="flat" cmpd="sng" w="9525">
              <a:solidFill>
                <a:srgbClr val="000000"/>
              </a:solidFill>
              <a:prstDash val="solid"/>
              <a:round/>
              <a:headEnd len="med" w="med" type="none"/>
              <a:tailEnd len="med" w="med" type="none"/>
            </a:ln>
          </p:spPr>
        </p:cxnSp>
        <p:sp>
          <p:nvSpPr>
            <p:cNvPr id="54" name="Google Shape;54;p13"/>
            <p:cNvSpPr/>
            <p:nvPr/>
          </p:nvSpPr>
          <p:spPr>
            <a:xfrm>
              <a:off x="4718425" y="934625"/>
              <a:ext cx="826800" cy="826800"/>
            </a:xfrm>
            <a:prstGeom prst="ellipse">
              <a:avLst/>
            </a:prstGeom>
            <a:solidFill>
              <a:schemeClr val="accent1"/>
            </a:solid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55" name="Google Shape;55;p13"/>
          <p:cNvGrpSpPr/>
          <p:nvPr/>
        </p:nvGrpSpPr>
        <p:grpSpPr>
          <a:xfrm flipH="1" rot="1578645">
            <a:off x="1209287" y="2129531"/>
            <a:ext cx="883060" cy="1781848"/>
            <a:chOff x="6176375" y="2540550"/>
            <a:chExt cx="826800" cy="1668325"/>
          </a:xfrm>
        </p:grpSpPr>
        <p:cxnSp>
          <p:nvCxnSpPr>
            <p:cNvPr id="56" name="Google Shape;56;p13"/>
            <p:cNvCxnSpPr/>
            <p:nvPr/>
          </p:nvCxnSpPr>
          <p:spPr>
            <a:xfrm rot="10800000">
              <a:off x="6190500" y="2540550"/>
              <a:ext cx="406200" cy="1281000"/>
            </a:xfrm>
            <a:prstGeom prst="straightConnector1">
              <a:avLst/>
            </a:prstGeom>
            <a:noFill/>
            <a:ln cap="flat" cmpd="sng" w="9525">
              <a:solidFill>
                <a:srgbClr val="000000"/>
              </a:solidFill>
              <a:prstDash val="solid"/>
              <a:round/>
              <a:headEnd len="med" w="med" type="none"/>
              <a:tailEnd len="med" w="med" type="none"/>
            </a:ln>
          </p:spPr>
        </p:cxnSp>
        <p:sp>
          <p:nvSpPr>
            <p:cNvPr id="57" name="Google Shape;57;p13"/>
            <p:cNvSpPr/>
            <p:nvPr/>
          </p:nvSpPr>
          <p:spPr>
            <a:xfrm>
              <a:off x="6176375" y="3382075"/>
              <a:ext cx="826800" cy="826800"/>
            </a:xfrm>
            <a:prstGeom prst="ellipse">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58" name="Google Shape;58;p13"/>
          <p:cNvGrpSpPr/>
          <p:nvPr/>
        </p:nvGrpSpPr>
        <p:grpSpPr>
          <a:xfrm flipH="1" rot="1578645">
            <a:off x="2276008" y="697150"/>
            <a:ext cx="709717" cy="1720355"/>
            <a:chOff x="6042175" y="934625"/>
            <a:chExt cx="664500" cy="1610750"/>
          </a:xfrm>
        </p:grpSpPr>
        <p:cxnSp>
          <p:nvCxnSpPr>
            <p:cNvPr id="59" name="Google Shape;59;p13"/>
            <p:cNvCxnSpPr/>
            <p:nvPr/>
          </p:nvCxnSpPr>
          <p:spPr>
            <a:xfrm flipH="1">
              <a:off x="6190500" y="1278475"/>
              <a:ext cx="191100" cy="1266900"/>
            </a:xfrm>
            <a:prstGeom prst="straightConnector1">
              <a:avLst/>
            </a:prstGeom>
            <a:noFill/>
            <a:ln cap="flat" cmpd="sng" w="9525">
              <a:solidFill>
                <a:srgbClr val="000000"/>
              </a:solidFill>
              <a:prstDash val="solid"/>
              <a:round/>
              <a:headEnd len="med" w="med" type="none"/>
              <a:tailEnd len="med" w="med" type="none"/>
            </a:ln>
          </p:spPr>
        </p:cxnSp>
        <p:sp>
          <p:nvSpPr>
            <p:cNvPr id="60" name="Google Shape;60;p13"/>
            <p:cNvSpPr/>
            <p:nvPr/>
          </p:nvSpPr>
          <p:spPr>
            <a:xfrm>
              <a:off x="6042175" y="934625"/>
              <a:ext cx="664500" cy="664500"/>
            </a:xfrm>
            <a:prstGeom prst="ellipse">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1" name="Google Shape;61;p13"/>
          <p:cNvGrpSpPr/>
          <p:nvPr/>
        </p:nvGrpSpPr>
        <p:grpSpPr>
          <a:xfrm flipH="1" rot="1578645">
            <a:off x="722626" y="1237720"/>
            <a:ext cx="1983628" cy="780902"/>
            <a:chOff x="6185550" y="1814200"/>
            <a:chExt cx="1857250" cy="731150"/>
          </a:xfrm>
        </p:grpSpPr>
        <p:cxnSp>
          <p:nvCxnSpPr>
            <p:cNvPr id="62" name="Google Shape;62;p13"/>
            <p:cNvCxnSpPr/>
            <p:nvPr/>
          </p:nvCxnSpPr>
          <p:spPr>
            <a:xfrm flipH="1">
              <a:off x="6185550" y="2158050"/>
              <a:ext cx="1534500" cy="387300"/>
            </a:xfrm>
            <a:prstGeom prst="straightConnector1">
              <a:avLst/>
            </a:prstGeom>
            <a:noFill/>
            <a:ln cap="flat" cmpd="sng" w="9525">
              <a:solidFill>
                <a:srgbClr val="000000"/>
              </a:solidFill>
              <a:prstDash val="solid"/>
              <a:round/>
              <a:headEnd len="med" w="med" type="none"/>
              <a:tailEnd len="med" w="med" type="none"/>
            </a:ln>
          </p:spPr>
        </p:cxnSp>
        <p:sp>
          <p:nvSpPr>
            <p:cNvPr id="63" name="Google Shape;63;p13"/>
            <p:cNvSpPr/>
            <p:nvPr/>
          </p:nvSpPr>
          <p:spPr>
            <a:xfrm>
              <a:off x="7378300" y="1814200"/>
              <a:ext cx="664500" cy="664500"/>
            </a:xfrm>
            <a:prstGeom prst="ellipse">
              <a:avLst/>
            </a:prstGeom>
            <a:solidFill>
              <a:schemeClr val="accent3"/>
            </a:solid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4" name="Google Shape;64;p13"/>
          <p:cNvGrpSpPr/>
          <p:nvPr/>
        </p:nvGrpSpPr>
        <p:grpSpPr>
          <a:xfrm flipH="1" rot="1578645">
            <a:off x="2109021" y="2795838"/>
            <a:ext cx="1944805" cy="975633"/>
            <a:chOff x="4369400" y="2545175"/>
            <a:chExt cx="1820900" cy="913475"/>
          </a:xfrm>
        </p:grpSpPr>
        <p:cxnSp>
          <p:nvCxnSpPr>
            <p:cNvPr id="65" name="Google Shape;65;p13"/>
            <p:cNvCxnSpPr/>
            <p:nvPr/>
          </p:nvCxnSpPr>
          <p:spPr>
            <a:xfrm flipH="1" rot="10800000">
              <a:off x="4689400" y="2545175"/>
              <a:ext cx="1500900" cy="592800"/>
            </a:xfrm>
            <a:prstGeom prst="straightConnector1">
              <a:avLst/>
            </a:prstGeom>
            <a:noFill/>
            <a:ln cap="flat" cmpd="sng" w="9525">
              <a:solidFill>
                <a:srgbClr val="000000"/>
              </a:solidFill>
              <a:prstDash val="solid"/>
              <a:round/>
              <a:headEnd len="med" w="med" type="none"/>
              <a:tailEnd len="med" w="med" type="none"/>
            </a:ln>
          </p:spPr>
        </p:cxnSp>
        <p:sp>
          <p:nvSpPr>
            <p:cNvPr id="66" name="Google Shape;66;p13"/>
            <p:cNvSpPr/>
            <p:nvPr/>
          </p:nvSpPr>
          <p:spPr>
            <a:xfrm>
              <a:off x="4369400" y="2794150"/>
              <a:ext cx="664500" cy="664500"/>
            </a:xfrm>
            <a:prstGeom prst="ellipse">
              <a:avLst/>
            </a:prstGeom>
            <a:solidFill>
              <a:schemeClr val="accent6"/>
            </a:solid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67" name="Google Shape;67;p13"/>
          <p:cNvGrpSpPr/>
          <p:nvPr/>
        </p:nvGrpSpPr>
        <p:grpSpPr>
          <a:xfrm flipH="1" rot="1578645">
            <a:off x="1980644" y="2609568"/>
            <a:ext cx="1276075" cy="1710769"/>
            <a:chOff x="4995600" y="2545225"/>
            <a:chExt cx="1194775" cy="1601775"/>
          </a:xfrm>
        </p:grpSpPr>
        <p:cxnSp>
          <p:nvCxnSpPr>
            <p:cNvPr id="68" name="Google Shape;68;p13"/>
            <p:cNvCxnSpPr/>
            <p:nvPr/>
          </p:nvCxnSpPr>
          <p:spPr>
            <a:xfrm flipH="1" rot="10800000">
              <a:off x="5325175" y="2545225"/>
              <a:ext cx="865200" cy="1305000"/>
            </a:xfrm>
            <a:prstGeom prst="straightConnector1">
              <a:avLst/>
            </a:prstGeom>
            <a:noFill/>
            <a:ln cap="flat" cmpd="sng" w="9525">
              <a:solidFill>
                <a:srgbClr val="000000"/>
              </a:solidFill>
              <a:prstDash val="solid"/>
              <a:round/>
              <a:headEnd len="med" w="med" type="none"/>
              <a:tailEnd len="med" w="med" type="none"/>
            </a:ln>
          </p:spPr>
        </p:cxnSp>
        <p:sp>
          <p:nvSpPr>
            <p:cNvPr id="69" name="Google Shape;69;p13"/>
            <p:cNvSpPr/>
            <p:nvPr/>
          </p:nvSpPr>
          <p:spPr>
            <a:xfrm>
              <a:off x="4995600" y="3482500"/>
              <a:ext cx="664500" cy="664500"/>
            </a:xfrm>
            <a:prstGeom prst="ellipse">
              <a:avLst/>
            </a:prstGeom>
            <a:solidFill>
              <a:schemeClr val="accent5"/>
            </a:solid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t/>
              </a:r>
              <a:endParaRPr sz="15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70" name="Google Shape;70;p13"/>
          <p:cNvGrpSpPr/>
          <p:nvPr/>
        </p:nvGrpSpPr>
        <p:grpSpPr>
          <a:xfrm flipH="1" rot="1578645">
            <a:off x="966801" y="2074508"/>
            <a:ext cx="1383493" cy="664004"/>
            <a:chOff x="6190400" y="2545375"/>
            <a:chExt cx="1295350" cy="621700"/>
          </a:xfrm>
        </p:grpSpPr>
        <p:cxnSp>
          <p:nvCxnSpPr>
            <p:cNvPr id="71" name="Google Shape;71;p13"/>
            <p:cNvCxnSpPr/>
            <p:nvPr/>
          </p:nvCxnSpPr>
          <p:spPr>
            <a:xfrm rot="10800000">
              <a:off x="6190400" y="2545375"/>
              <a:ext cx="1085100" cy="401400"/>
            </a:xfrm>
            <a:prstGeom prst="straightConnector1">
              <a:avLst/>
            </a:prstGeom>
            <a:noFill/>
            <a:ln cap="flat" cmpd="sng" w="9525">
              <a:solidFill>
                <a:srgbClr val="000000"/>
              </a:solidFill>
              <a:prstDash val="solid"/>
              <a:round/>
              <a:headEnd len="med" w="med" type="none"/>
              <a:tailEnd len="med" w="med" type="none"/>
            </a:ln>
          </p:spPr>
        </p:cxnSp>
        <p:sp>
          <p:nvSpPr>
            <p:cNvPr id="72" name="Google Shape;72;p13"/>
            <p:cNvSpPr/>
            <p:nvPr/>
          </p:nvSpPr>
          <p:spPr>
            <a:xfrm>
              <a:off x="7031550" y="2712875"/>
              <a:ext cx="454200" cy="454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 name="Google Shape;73;p13"/>
          <p:cNvGrpSpPr/>
          <p:nvPr/>
        </p:nvGrpSpPr>
        <p:grpSpPr>
          <a:xfrm flipH="1" rot="1578645">
            <a:off x="2459157" y="2311074"/>
            <a:ext cx="1561911" cy="485107"/>
            <a:chOff x="4718425" y="2096250"/>
            <a:chExt cx="1462400" cy="454200"/>
          </a:xfrm>
        </p:grpSpPr>
        <p:cxnSp>
          <p:nvCxnSpPr>
            <p:cNvPr id="74" name="Google Shape;74;p13"/>
            <p:cNvCxnSpPr/>
            <p:nvPr/>
          </p:nvCxnSpPr>
          <p:spPr>
            <a:xfrm>
              <a:off x="4947525" y="2334900"/>
              <a:ext cx="1233300" cy="205500"/>
            </a:xfrm>
            <a:prstGeom prst="straightConnector1">
              <a:avLst/>
            </a:prstGeom>
            <a:noFill/>
            <a:ln cap="flat" cmpd="sng" w="9525">
              <a:solidFill>
                <a:srgbClr val="000000"/>
              </a:solidFill>
              <a:prstDash val="solid"/>
              <a:round/>
              <a:headEnd len="med" w="med" type="none"/>
              <a:tailEnd len="med" w="med" type="none"/>
            </a:ln>
          </p:spPr>
        </p:cxnSp>
        <p:sp>
          <p:nvSpPr>
            <p:cNvPr id="75" name="Google Shape;75;p13"/>
            <p:cNvSpPr/>
            <p:nvPr/>
          </p:nvSpPr>
          <p:spPr>
            <a:xfrm>
              <a:off x="4718425" y="2096250"/>
              <a:ext cx="454200" cy="454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13"/>
          <p:cNvGrpSpPr/>
          <p:nvPr/>
        </p:nvGrpSpPr>
        <p:grpSpPr>
          <a:xfrm flipH="1" rot="1578645">
            <a:off x="1623907" y="1111363"/>
            <a:ext cx="1113158" cy="1112690"/>
            <a:chOff x="6185500" y="1498650"/>
            <a:chExt cx="1042238" cy="1041800"/>
          </a:xfrm>
        </p:grpSpPr>
        <p:cxnSp>
          <p:nvCxnSpPr>
            <p:cNvPr id="77" name="Google Shape;77;p13"/>
            <p:cNvCxnSpPr/>
            <p:nvPr/>
          </p:nvCxnSpPr>
          <p:spPr>
            <a:xfrm flipH="1">
              <a:off x="6185500" y="1746950"/>
              <a:ext cx="822300" cy="793500"/>
            </a:xfrm>
            <a:prstGeom prst="straightConnector1">
              <a:avLst/>
            </a:prstGeom>
            <a:noFill/>
            <a:ln cap="flat" cmpd="sng" w="9525">
              <a:solidFill>
                <a:srgbClr val="000000"/>
              </a:solidFill>
              <a:prstDash val="solid"/>
              <a:round/>
              <a:headEnd len="med" w="med" type="none"/>
              <a:tailEnd len="med" w="med" type="none"/>
            </a:ln>
          </p:spPr>
        </p:cxnSp>
        <p:sp>
          <p:nvSpPr>
            <p:cNvPr id="78" name="Google Shape;78;p13"/>
            <p:cNvSpPr/>
            <p:nvPr/>
          </p:nvSpPr>
          <p:spPr>
            <a:xfrm>
              <a:off x="6773538" y="1498650"/>
              <a:ext cx="454200" cy="454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 name="Google Shape;79;p13"/>
          <p:cNvGrpSpPr/>
          <p:nvPr/>
        </p:nvGrpSpPr>
        <p:grpSpPr>
          <a:xfrm flipH="1" rot="1578645">
            <a:off x="1819727" y="1791398"/>
            <a:ext cx="1250896" cy="1250896"/>
            <a:chOff x="5587975" y="1952850"/>
            <a:chExt cx="1171200" cy="1171200"/>
          </a:xfrm>
        </p:grpSpPr>
        <p:sp>
          <p:nvSpPr>
            <p:cNvPr id="80" name="Google Shape;80;p13"/>
            <p:cNvSpPr/>
            <p:nvPr/>
          </p:nvSpPr>
          <p:spPr>
            <a:xfrm>
              <a:off x="5587975" y="1952850"/>
              <a:ext cx="1171200" cy="11712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5673875" y="2038750"/>
              <a:ext cx="999300" cy="999300"/>
            </a:xfrm>
            <a:prstGeom prst="ellipse">
              <a:avLst/>
            </a:prstGeom>
            <a:solidFill>
              <a:schemeClr val="lt2"/>
            </a:solidFill>
            <a:ln>
              <a:noFill/>
            </a:ln>
          </p:spPr>
          <p:txBody>
            <a:bodyPr anchorCtr="0" anchor="ctr" bIns="91425" lIns="0" spcFirstLastPara="1" rIns="0" wrap="square" tIns="91425">
              <a:noAutofit/>
            </a:bodyPr>
            <a:lstStyle/>
            <a:p>
              <a:pPr indent="0" lvl="0" marL="0" rtl="0" algn="ctr">
                <a:spcBef>
                  <a:spcPts val="0"/>
                </a:spcBef>
                <a:spcAft>
                  <a:spcPts val="0"/>
                </a:spcAft>
                <a:buClr>
                  <a:schemeClr val="dk1"/>
                </a:buClr>
                <a:buSzPts val="1100"/>
                <a:buFont typeface="Arial"/>
                <a:buNone/>
              </a:pPr>
              <a:r>
                <a:t/>
              </a:r>
              <a:endParaRPr/>
            </a:p>
          </p:txBody>
        </p:sp>
      </p:grpSp>
      <p:grpSp>
        <p:nvGrpSpPr>
          <p:cNvPr id="82" name="Google Shape;82;p13"/>
          <p:cNvGrpSpPr/>
          <p:nvPr/>
        </p:nvGrpSpPr>
        <p:grpSpPr>
          <a:xfrm>
            <a:off x="2154992" y="2116967"/>
            <a:ext cx="580986" cy="579903"/>
            <a:chOff x="1421638" y="4125629"/>
            <a:chExt cx="374709" cy="374010"/>
          </a:xfrm>
        </p:grpSpPr>
        <p:sp>
          <p:nvSpPr>
            <p:cNvPr id="83" name="Google Shape;83;p13"/>
            <p:cNvSpPr/>
            <p:nvPr/>
          </p:nvSpPr>
          <p:spPr>
            <a:xfrm>
              <a:off x="1421638" y="4265954"/>
              <a:ext cx="374709" cy="233685"/>
            </a:xfrm>
            <a:custGeom>
              <a:rect b="b" l="l" r="r" t="t"/>
              <a:pathLst>
                <a:path extrusionOk="0" h="7359" w="11800">
                  <a:moveTo>
                    <a:pt x="3180" y="3298"/>
                  </a:moveTo>
                  <a:lnTo>
                    <a:pt x="3180" y="7001"/>
                  </a:lnTo>
                  <a:lnTo>
                    <a:pt x="1691" y="7001"/>
                  </a:lnTo>
                  <a:lnTo>
                    <a:pt x="1691" y="3298"/>
                  </a:lnTo>
                  <a:close/>
                  <a:moveTo>
                    <a:pt x="6680" y="2370"/>
                  </a:moveTo>
                  <a:lnTo>
                    <a:pt x="6680" y="7001"/>
                  </a:lnTo>
                  <a:lnTo>
                    <a:pt x="5192" y="7001"/>
                  </a:lnTo>
                  <a:lnTo>
                    <a:pt x="5192" y="2370"/>
                  </a:lnTo>
                  <a:close/>
                  <a:moveTo>
                    <a:pt x="10180" y="345"/>
                  </a:moveTo>
                  <a:lnTo>
                    <a:pt x="10180" y="7001"/>
                  </a:lnTo>
                  <a:lnTo>
                    <a:pt x="8692" y="7001"/>
                  </a:lnTo>
                  <a:lnTo>
                    <a:pt x="8692" y="345"/>
                  </a:lnTo>
                  <a:close/>
                  <a:moveTo>
                    <a:pt x="8502" y="0"/>
                  </a:moveTo>
                  <a:cubicBezTo>
                    <a:pt x="8406" y="0"/>
                    <a:pt x="8323" y="84"/>
                    <a:pt x="8323" y="179"/>
                  </a:cubicBezTo>
                  <a:lnTo>
                    <a:pt x="8323" y="7001"/>
                  </a:lnTo>
                  <a:lnTo>
                    <a:pt x="7013" y="7001"/>
                  </a:lnTo>
                  <a:lnTo>
                    <a:pt x="7013" y="2203"/>
                  </a:lnTo>
                  <a:cubicBezTo>
                    <a:pt x="7013" y="2120"/>
                    <a:pt x="6930" y="2024"/>
                    <a:pt x="6835" y="2024"/>
                  </a:cubicBezTo>
                  <a:lnTo>
                    <a:pt x="4989" y="2024"/>
                  </a:lnTo>
                  <a:cubicBezTo>
                    <a:pt x="4894" y="2024"/>
                    <a:pt x="4811" y="2108"/>
                    <a:pt x="4811" y="2203"/>
                  </a:cubicBezTo>
                  <a:lnTo>
                    <a:pt x="4811" y="7001"/>
                  </a:lnTo>
                  <a:lnTo>
                    <a:pt x="3501" y="7001"/>
                  </a:lnTo>
                  <a:lnTo>
                    <a:pt x="3501" y="3132"/>
                  </a:lnTo>
                  <a:cubicBezTo>
                    <a:pt x="3501" y="3036"/>
                    <a:pt x="3418" y="2953"/>
                    <a:pt x="3322" y="2953"/>
                  </a:cubicBezTo>
                  <a:lnTo>
                    <a:pt x="1477" y="2953"/>
                  </a:lnTo>
                  <a:cubicBezTo>
                    <a:pt x="1382" y="2953"/>
                    <a:pt x="1298" y="3024"/>
                    <a:pt x="1298" y="3132"/>
                  </a:cubicBezTo>
                  <a:lnTo>
                    <a:pt x="1298" y="7001"/>
                  </a:lnTo>
                  <a:lnTo>
                    <a:pt x="179" y="7001"/>
                  </a:lnTo>
                  <a:cubicBezTo>
                    <a:pt x="84" y="7001"/>
                    <a:pt x="1" y="7073"/>
                    <a:pt x="1" y="7180"/>
                  </a:cubicBezTo>
                  <a:cubicBezTo>
                    <a:pt x="1" y="7287"/>
                    <a:pt x="72" y="7358"/>
                    <a:pt x="179" y="7358"/>
                  </a:cubicBezTo>
                  <a:lnTo>
                    <a:pt x="11597" y="7358"/>
                  </a:lnTo>
                  <a:cubicBezTo>
                    <a:pt x="11681" y="7358"/>
                    <a:pt x="11776" y="7287"/>
                    <a:pt x="11776" y="7180"/>
                  </a:cubicBezTo>
                  <a:cubicBezTo>
                    <a:pt x="11800" y="7073"/>
                    <a:pt x="11728" y="7001"/>
                    <a:pt x="11633" y="7001"/>
                  </a:cubicBezTo>
                  <a:lnTo>
                    <a:pt x="10526" y="7001"/>
                  </a:lnTo>
                  <a:lnTo>
                    <a:pt x="10526" y="179"/>
                  </a:lnTo>
                  <a:cubicBezTo>
                    <a:pt x="10526" y="95"/>
                    <a:pt x="10442" y="0"/>
                    <a:pt x="10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1428052" y="4125629"/>
              <a:ext cx="356958" cy="215585"/>
            </a:xfrm>
            <a:custGeom>
              <a:rect b="b" l="l" r="r" t="t"/>
              <a:pathLst>
                <a:path extrusionOk="0" h="6789" w="11241">
                  <a:moveTo>
                    <a:pt x="10668" y="0"/>
                  </a:moveTo>
                  <a:cubicBezTo>
                    <a:pt x="10653" y="0"/>
                    <a:pt x="10637" y="1"/>
                    <a:pt x="10621" y="2"/>
                  </a:cubicBezTo>
                  <a:lnTo>
                    <a:pt x="9145" y="181"/>
                  </a:lnTo>
                  <a:cubicBezTo>
                    <a:pt x="8847" y="216"/>
                    <a:pt x="8633" y="490"/>
                    <a:pt x="8669" y="788"/>
                  </a:cubicBezTo>
                  <a:cubicBezTo>
                    <a:pt x="8691" y="1064"/>
                    <a:pt x="8938" y="1268"/>
                    <a:pt x="9211" y="1268"/>
                  </a:cubicBezTo>
                  <a:cubicBezTo>
                    <a:pt x="9232" y="1268"/>
                    <a:pt x="9254" y="1267"/>
                    <a:pt x="9276" y="1264"/>
                  </a:cubicBezTo>
                  <a:lnTo>
                    <a:pt x="9395" y="1252"/>
                  </a:lnTo>
                  <a:lnTo>
                    <a:pt x="9395" y="1252"/>
                  </a:lnTo>
                  <a:cubicBezTo>
                    <a:pt x="7597" y="3348"/>
                    <a:pt x="5442" y="4443"/>
                    <a:pt x="3918" y="4979"/>
                  </a:cubicBezTo>
                  <a:cubicBezTo>
                    <a:pt x="2025" y="5657"/>
                    <a:pt x="561" y="5717"/>
                    <a:pt x="537" y="5717"/>
                  </a:cubicBezTo>
                  <a:cubicBezTo>
                    <a:pt x="239" y="5729"/>
                    <a:pt x="1" y="5967"/>
                    <a:pt x="25" y="6265"/>
                  </a:cubicBezTo>
                  <a:cubicBezTo>
                    <a:pt x="37" y="6562"/>
                    <a:pt x="275" y="6789"/>
                    <a:pt x="561" y="6789"/>
                  </a:cubicBezTo>
                  <a:lnTo>
                    <a:pt x="572" y="6789"/>
                  </a:lnTo>
                  <a:cubicBezTo>
                    <a:pt x="632" y="6789"/>
                    <a:pt x="2192" y="6729"/>
                    <a:pt x="4263" y="6003"/>
                  </a:cubicBezTo>
                  <a:cubicBezTo>
                    <a:pt x="5418" y="5586"/>
                    <a:pt x="6514" y="5050"/>
                    <a:pt x="7490" y="4383"/>
                  </a:cubicBezTo>
                  <a:cubicBezTo>
                    <a:pt x="7561" y="4324"/>
                    <a:pt x="7597" y="4217"/>
                    <a:pt x="7538" y="4145"/>
                  </a:cubicBezTo>
                  <a:cubicBezTo>
                    <a:pt x="7501" y="4093"/>
                    <a:pt x="7445" y="4065"/>
                    <a:pt x="7391" y="4065"/>
                  </a:cubicBezTo>
                  <a:cubicBezTo>
                    <a:pt x="7358" y="4065"/>
                    <a:pt x="7326" y="4075"/>
                    <a:pt x="7299" y="4098"/>
                  </a:cubicBezTo>
                  <a:cubicBezTo>
                    <a:pt x="6335" y="4753"/>
                    <a:pt x="5275" y="5288"/>
                    <a:pt x="4144" y="5693"/>
                  </a:cubicBezTo>
                  <a:cubicBezTo>
                    <a:pt x="2132" y="6408"/>
                    <a:pt x="632" y="6467"/>
                    <a:pt x="561" y="6467"/>
                  </a:cubicBezTo>
                  <a:cubicBezTo>
                    <a:pt x="453" y="6467"/>
                    <a:pt x="358" y="6372"/>
                    <a:pt x="358" y="6265"/>
                  </a:cubicBezTo>
                  <a:cubicBezTo>
                    <a:pt x="358" y="6169"/>
                    <a:pt x="441" y="6074"/>
                    <a:pt x="561" y="6062"/>
                  </a:cubicBezTo>
                  <a:cubicBezTo>
                    <a:pt x="572" y="6062"/>
                    <a:pt x="2085" y="6003"/>
                    <a:pt x="4037" y="5300"/>
                  </a:cubicBezTo>
                  <a:cubicBezTo>
                    <a:pt x="5680" y="4717"/>
                    <a:pt x="8026" y="3514"/>
                    <a:pt x="9943" y="1133"/>
                  </a:cubicBezTo>
                  <a:cubicBezTo>
                    <a:pt x="10035" y="1018"/>
                    <a:pt x="9949" y="847"/>
                    <a:pt x="9813" y="847"/>
                  </a:cubicBezTo>
                  <a:cubicBezTo>
                    <a:pt x="9809" y="847"/>
                    <a:pt x="9804" y="847"/>
                    <a:pt x="9800" y="847"/>
                  </a:cubicBezTo>
                  <a:lnTo>
                    <a:pt x="9252" y="931"/>
                  </a:lnTo>
                  <a:cubicBezTo>
                    <a:pt x="9244" y="932"/>
                    <a:pt x="9236" y="932"/>
                    <a:pt x="9228" y="932"/>
                  </a:cubicBezTo>
                  <a:cubicBezTo>
                    <a:pt x="9139" y="932"/>
                    <a:pt x="9049" y="874"/>
                    <a:pt x="9038" y="776"/>
                  </a:cubicBezTo>
                  <a:cubicBezTo>
                    <a:pt x="9014" y="657"/>
                    <a:pt x="9085" y="550"/>
                    <a:pt x="9204" y="538"/>
                  </a:cubicBezTo>
                  <a:lnTo>
                    <a:pt x="10681" y="359"/>
                  </a:lnTo>
                  <a:cubicBezTo>
                    <a:pt x="10688" y="358"/>
                    <a:pt x="10696" y="358"/>
                    <a:pt x="10703" y="358"/>
                  </a:cubicBezTo>
                  <a:cubicBezTo>
                    <a:pt x="10812" y="358"/>
                    <a:pt x="10895" y="438"/>
                    <a:pt x="10895" y="550"/>
                  </a:cubicBezTo>
                  <a:lnTo>
                    <a:pt x="10895" y="2026"/>
                  </a:lnTo>
                  <a:cubicBezTo>
                    <a:pt x="10895" y="2133"/>
                    <a:pt x="10812" y="2217"/>
                    <a:pt x="10705" y="2217"/>
                  </a:cubicBezTo>
                  <a:cubicBezTo>
                    <a:pt x="10598" y="2217"/>
                    <a:pt x="10514" y="2133"/>
                    <a:pt x="10514" y="2026"/>
                  </a:cubicBezTo>
                  <a:lnTo>
                    <a:pt x="10514" y="1586"/>
                  </a:lnTo>
                  <a:cubicBezTo>
                    <a:pt x="10514" y="1502"/>
                    <a:pt x="10467" y="1443"/>
                    <a:pt x="10407" y="1419"/>
                  </a:cubicBezTo>
                  <a:cubicBezTo>
                    <a:pt x="10387" y="1409"/>
                    <a:pt x="10368" y="1405"/>
                    <a:pt x="10349" y="1405"/>
                  </a:cubicBezTo>
                  <a:cubicBezTo>
                    <a:pt x="10298" y="1405"/>
                    <a:pt x="10251" y="1435"/>
                    <a:pt x="10217" y="1478"/>
                  </a:cubicBezTo>
                  <a:cubicBezTo>
                    <a:pt x="9574" y="2264"/>
                    <a:pt x="8835" y="2979"/>
                    <a:pt x="8026" y="3610"/>
                  </a:cubicBezTo>
                  <a:cubicBezTo>
                    <a:pt x="7954" y="3669"/>
                    <a:pt x="7942" y="3764"/>
                    <a:pt x="8002" y="3848"/>
                  </a:cubicBezTo>
                  <a:cubicBezTo>
                    <a:pt x="8036" y="3888"/>
                    <a:pt x="8081" y="3910"/>
                    <a:pt x="8129" y="3910"/>
                  </a:cubicBezTo>
                  <a:cubicBezTo>
                    <a:pt x="8166" y="3910"/>
                    <a:pt x="8204" y="3897"/>
                    <a:pt x="8240" y="3872"/>
                  </a:cubicBezTo>
                  <a:cubicBezTo>
                    <a:pt x="8931" y="3336"/>
                    <a:pt x="9585" y="2729"/>
                    <a:pt x="10169" y="2062"/>
                  </a:cubicBezTo>
                  <a:cubicBezTo>
                    <a:pt x="10181" y="2336"/>
                    <a:pt x="10419" y="2574"/>
                    <a:pt x="10705" y="2574"/>
                  </a:cubicBezTo>
                  <a:cubicBezTo>
                    <a:pt x="11002" y="2574"/>
                    <a:pt x="11240" y="2336"/>
                    <a:pt x="11240" y="2038"/>
                  </a:cubicBezTo>
                  <a:lnTo>
                    <a:pt x="11240" y="573"/>
                  </a:lnTo>
                  <a:cubicBezTo>
                    <a:pt x="11240" y="395"/>
                    <a:pt x="11169" y="240"/>
                    <a:pt x="11050" y="133"/>
                  </a:cubicBezTo>
                  <a:cubicBezTo>
                    <a:pt x="10943" y="47"/>
                    <a:pt x="10807" y="0"/>
                    <a:pt x="1066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 name="Google Shape;85;p13"/>
          <p:cNvSpPr txBox="1"/>
          <p:nvPr/>
        </p:nvSpPr>
        <p:spPr>
          <a:xfrm>
            <a:off x="57925" y="4700475"/>
            <a:ext cx="197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Extra Condensed"/>
                <a:ea typeface="Fira Sans Extra Condensed"/>
                <a:cs typeface="Fira Sans Extra Condensed"/>
                <a:sym typeface="Fira Sans Extra Condensed"/>
              </a:rPr>
              <a:t>Presented By: Group 15</a:t>
            </a:r>
            <a:endParaRPr>
              <a:latin typeface="Fira Sans Extra Condensed"/>
              <a:ea typeface="Fira Sans Extra Condensed"/>
              <a:cs typeface="Fira Sans Extra Condensed"/>
              <a:sym typeface="Fira Sans Extra Condense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2"/>
          <p:cNvSpPr txBox="1"/>
          <p:nvPr>
            <p:ph type="title"/>
          </p:nvPr>
        </p:nvSpPr>
        <p:spPr>
          <a:xfrm>
            <a:off x="413250" y="287450"/>
            <a:ext cx="83886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Majority of residents have good ability to cope with stress, thus stress is not a key factor affecting health</a:t>
            </a:r>
            <a:endParaRPr/>
          </a:p>
        </p:txBody>
      </p:sp>
      <p:sp>
        <p:nvSpPr>
          <p:cNvPr id="228" name="Google Shape;228;p22"/>
          <p:cNvSpPr txBox="1"/>
          <p:nvPr/>
        </p:nvSpPr>
        <p:spPr>
          <a:xfrm>
            <a:off x="604126" y="1315107"/>
            <a:ext cx="246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229" name="Google Shape;229;p22"/>
          <p:cNvPicPr preferRelativeResize="0"/>
          <p:nvPr/>
        </p:nvPicPr>
        <p:blipFill rotWithShape="1">
          <a:blip r:embed="rId3">
            <a:alphaModFix/>
          </a:blip>
          <a:srcRect b="-747" l="0" r="0" t="3669"/>
          <a:stretch/>
        </p:blipFill>
        <p:spPr>
          <a:xfrm>
            <a:off x="3640186" y="1825224"/>
            <a:ext cx="4981586" cy="3082292"/>
          </a:xfrm>
          <a:prstGeom prst="rect">
            <a:avLst/>
          </a:prstGeom>
          <a:noFill/>
          <a:ln>
            <a:noFill/>
          </a:ln>
        </p:spPr>
      </p:pic>
      <p:pic>
        <p:nvPicPr>
          <p:cNvPr id="230" name="Google Shape;230;p22"/>
          <p:cNvPicPr preferRelativeResize="0"/>
          <p:nvPr/>
        </p:nvPicPr>
        <p:blipFill rotWithShape="1">
          <a:blip r:embed="rId4">
            <a:alphaModFix/>
          </a:blip>
          <a:srcRect b="0" l="0" r="0" t="1400"/>
          <a:stretch/>
        </p:blipFill>
        <p:spPr>
          <a:xfrm>
            <a:off x="413249" y="1383601"/>
            <a:ext cx="2192801" cy="3531199"/>
          </a:xfrm>
          <a:prstGeom prst="rect">
            <a:avLst/>
          </a:prstGeom>
          <a:noFill/>
          <a:ln>
            <a:noFill/>
          </a:ln>
        </p:spPr>
      </p:pic>
      <p:sp>
        <p:nvSpPr>
          <p:cNvPr id="231" name="Google Shape;231;p22"/>
          <p:cNvSpPr/>
          <p:nvPr/>
        </p:nvSpPr>
        <p:spPr>
          <a:xfrm flipH="1">
            <a:off x="4832960" y="1943391"/>
            <a:ext cx="811200" cy="2964000"/>
          </a:xfrm>
          <a:prstGeom prst="rect">
            <a:avLst/>
          </a:prstGeom>
          <a:noFill/>
          <a:ln cap="flat" cmpd="sng" w="19050">
            <a:solidFill>
              <a:srgbClr val="98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flipH="1">
            <a:off x="6321762" y="2113743"/>
            <a:ext cx="811200" cy="2835000"/>
          </a:xfrm>
          <a:prstGeom prst="rect">
            <a:avLst/>
          </a:prstGeom>
          <a:noFill/>
          <a:ln cap="flat" cmpd="sng" w="19050">
            <a:solidFill>
              <a:srgbClr val="980000"/>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33" name="Google Shape;233;p22"/>
          <p:cNvSpPr/>
          <p:nvPr/>
        </p:nvSpPr>
        <p:spPr>
          <a:xfrm flipH="1">
            <a:off x="7810564" y="2113743"/>
            <a:ext cx="811200" cy="2794200"/>
          </a:xfrm>
          <a:prstGeom prst="rect">
            <a:avLst/>
          </a:prstGeom>
          <a:noFill/>
          <a:ln cap="flat" cmpd="sng" w="19050">
            <a:solidFill>
              <a:srgbClr val="980000"/>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34" name="Google Shape;234;p22"/>
          <p:cNvSpPr/>
          <p:nvPr/>
        </p:nvSpPr>
        <p:spPr>
          <a:xfrm flipH="1">
            <a:off x="988550" y="4328625"/>
            <a:ext cx="507900" cy="659100"/>
          </a:xfrm>
          <a:prstGeom prst="rect">
            <a:avLst/>
          </a:prstGeom>
          <a:noFill/>
          <a:ln cap="flat" cmpd="sng" w="19050">
            <a:solidFill>
              <a:srgbClr val="980000"/>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35" name="Google Shape;235;p22"/>
          <p:cNvSpPr/>
          <p:nvPr/>
        </p:nvSpPr>
        <p:spPr>
          <a:xfrm>
            <a:off x="2180800" y="1469674"/>
            <a:ext cx="1408295" cy="1139945"/>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2"/>
                </a:solidFill>
                <a:latin typeface="Fira Sans Extra Condensed"/>
                <a:ea typeface="Fira Sans Extra Condensed"/>
                <a:cs typeface="Fira Sans Extra Condensed"/>
                <a:sym typeface="Fira Sans Extra Condensed"/>
              </a:rPr>
              <a:t>Only 2.5% of residents have trouble coping with stress.</a:t>
            </a:r>
            <a:endParaRPr sz="1900">
              <a:latin typeface="Fira Sans Extra Condensed"/>
              <a:ea typeface="Fira Sans Extra Condensed"/>
              <a:cs typeface="Fira Sans Extra Condensed"/>
              <a:sym typeface="Fira Sans Extra Condensed"/>
            </a:endParaRPr>
          </a:p>
        </p:txBody>
      </p:sp>
      <p:sp>
        <p:nvSpPr>
          <p:cNvPr id="236" name="Google Shape;236;p22"/>
          <p:cNvSpPr/>
          <p:nvPr/>
        </p:nvSpPr>
        <p:spPr>
          <a:xfrm>
            <a:off x="5037149" y="1200588"/>
            <a:ext cx="3380392" cy="535221"/>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solidFill>
                  <a:schemeClr val="lt2"/>
                </a:solidFill>
                <a:latin typeface="Fira Sans Extra Condensed"/>
                <a:ea typeface="Fira Sans Extra Condensed"/>
                <a:cs typeface="Fira Sans Extra Condensed"/>
                <a:sym typeface="Fira Sans Extra Condensed"/>
              </a:rPr>
              <a:t> </a:t>
            </a:r>
            <a:r>
              <a:rPr b="1" lang="en" sz="1500">
                <a:solidFill>
                  <a:schemeClr val="lt2"/>
                </a:solidFill>
                <a:latin typeface="Fira Sans Extra Condensed"/>
                <a:ea typeface="Fira Sans Extra Condensed"/>
                <a:cs typeface="Fira Sans Extra Condensed"/>
                <a:sym typeface="Fira Sans Extra Condensed"/>
              </a:rPr>
              <a:t>The better the resident’s ability to cope with stress, the better their health.</a:t>
            </a:r>
            <a:endParaRPr b="1" sz="1500">
              <a:solidFill>
                <a:schemeClr val="lt2"/>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3"/>
          <p:cNvSpPr txBox="1"/>
          <p:nvPr>
            <p:ph type="title"/>
          </p:nvPr>
        </p:nvSpPr>
        <p:spPr>
          <a:xfrm>
            <a:off x="710275" y="384250"/>
            <a:ext cx="7723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Majority of residents are not getting enough exercise</a:t>
            </a:r>
            <a:endParaRPr/>
          </a:p>
        </p:txBody>
      </p:sp>
      <p:pic>
        <p:nvPicPr>
          <p:cNvPr id="242" name="Google Shape;242;p23"/>
          <p:cNvPicPr preferRelativeResize="0"/>
          <p:nvPr/>
        </p:nvPicPr>
        <p:blipFill>
          <a:blip r:embed="rId3">
            <a:alphaModFix/>
          </a:blip>
          <a:stretch>
            <a:fillRect/>
          </a:stretch>
        </p:blipFill>
        <p:spPr>
          <a:xfrm>
            <a:off x="1817650" y="1183375"/>
            <a:ext cx="4102759" cy="3820852"/>
          </a:xfrm>
          <a:prstGeom prst="rect">
            <a:avLst/>
          </a:prstGeom>
          <a:noFill/>
          <a:ln>
            <a:noFill/>
          </a:ln>
        </p:spPr>
      </p:pic>
      <p:sp>
        <p:nvSpPr>
          <p:cNvPr id="243" name="Google Shape;243;p23"/>
          <p:cNvSpPr/>
          <p:nvPr/>
        </p:nvSpPr>
        <p:spPr>
          <a:xfrm>
            <a:off x="2183324" y="1136100"/>
            <a:ext cx="1193400" cy="3868200"/>
          </a:xfrm>
          <a:prstGeom prst="rect">
            <a:avLst/>
          </a:prstGeom>
          <a:noFill/>
          <a:ln cap="flat" cmpd="sng" w="19050">
            <a:solidFill>
              <a:srgbClr val="980000"/>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4" name="Google Shape;244;p23"/>
          <p:cNvSpPr/>
          <p:nvPr/>
        </p:nvSpPr>
        <p:spPr>
          <a:xfrm>
            <a:off x="3869025" y="1534875"/>
            <a:ext cx="2079224" cy="1461504"/>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2"/>
                </a:solidFill>
                <a:latin typeface="Fira Sans Extra Condensed"/>
                <a:ea typeface="Fira Sans Extra Condensed"/>
                <a:cs typeface="Fira Sans Extra Condensed"/>
                <a:sym typeface="Fira Sans Extra Condensed"/>
              </a:rPr>
              <a:t>61%</a:t>
            </a:r>
            <a:r>
              <a:rPr b="1" lang="en" sz="1700">
                <a:solidFill>
                  <a:schemeClr val="lt2"/>
                </a:solidFill>
                <a:latin typeface="Fira Sans Extra Condensed"/>
                <a:ea typeface="Fira Sans Extra Condensed"/>
                <a:cs typeface="Fira Sans Extra Condensed"/>
                <a:sym typeface="Fira Sans Extra Condensed"/>
              </a:rPr>
              <a:t> of residents have less than 60 mins of exercise a week</a:t>
            </a:r>
            <a:endParaRPr b="1" sz="1700">
              <a:solidFill>
                <a:schemeClr val="lt2"/>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rPr b="1" lang="en" sz="1700">
                <a:solidFill>
                  <a:schemeClr val="lt2"/>
                </a:solidFill>
                <a:latin typeface="Fira Sans Extra Condensed"/>
                <a:ea typeface="Fira Sans Extra Condensed"/>
                <a:cs typeface="Fira Sans Extra Condensed"/>
                <a:sym typeface="Fira Sans Extra Condensed"/>
              </a:rPr>
              <a:t>(not enough)</a:t>
            </a:r>
            <a:endParaRPr sz="2000">
              <a:latin typeface="Fira Sans Extra Condensed"/>
              <a:ea typeface="Fira Sans Extra Condensed"/>
              <a:cs typeface="Fira Sans Extra Condensed"/>
              <a:sym typeface="Fira Sans Extra Condensed"/>
            </a:endParaRPr>
          </a:p>
        </p:txBody>
      </p:sp>
      <p:pic>
        <p:nvPicPr>
          <p:cNvPr id="245" name="Google Shape;245;p23"/>
          <p:cNvPicPr preferRelativeResize="0"/>
          <p:nvPr/>
        </p:nvPicPr>
        <p:blipFill>
          <a:blip r:embed="rId4">
            <a:alphaModFix/>
          </a:blip>
          <a:stretch>
            <a:fillRect/>
          </a:stretch>
        </p:blipFill>
        <p:spPr>
          <a:xfrm>
            <a:off x="6363950" y="1660150"/>
            <a:ext cx="2162225" cy="1152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4"/>
          <p:cNvSpPr txBox="1"/>
          <p:nvPr>
            <p:ph type="title"/>
          </p:nvPr>
        </p:nvSpPr>
        <p:spPr>
          <a:xfrm>
            <a:off x="573000" y="295700"/>
            <a:ext cx="82635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600"/>
              <a:t>There is no discernible trend between amount of exercise and health</a:t>
            </a:r>
            <a:endParaRPr sz="3000"/>
          </a:p>
        </p:txBody>
      </p:sp>
      <p:pic>
        <p:nvPicPr>
          <p:cNvPr id="251" name="Google Shape;251;p24"/>
          <p:cNvPicPr preferRelativeResize="0"/>
          <p:nvPr/>
        </p:nvPicPr>
        <p:blipFill rotWithShape="1">
          <a:blip r:embed="rId3">
            <a:alphaModFix/>
          </a:blip>
          <a:srcRect b="0" l="0" r="0" t="2837"/>
          <a:stretch/>
        </p:blipFill>
        <p:spPr>
          <a:xfrm>
            <a:off x="573000" y="1207700"/>
            <a:ext cx="5767675" cy="3718151"/>
          </a:xfrm>
          <a:prstGeom prst="rect">
            <a:avLst/>
          </a:prstGeom>
          <a:noFill/>
          <a:ln>
            <a:noFill/>
          </a:ln>
        </p:spPr>
      </p:pic>
      <p:sp>
        <p:nvSpPr>
          <p:cNvPr id="252" name="Google Shape;252;p24"/>
          <p:cNvSpPr/>
          <p:nvPr/>
        </p:nvSpPr>
        <p:spPr>
          <a:xfrm>
            <a:off x="6540225" y="2726950"/>
            <a:ext cx="2334974" cy="2106135"/>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2"/>
                </a:solidFill>
                <a:latin typeface="Fira Sans Extra Condensed"/>
                <a:ea typeface="Fira Sans Extra Condensed"/>
                <a:cs typeface="Fira Sans Extra Condensed"/>
                <a:sym typeface="Fira Sans Extra Condensed"/>
              </a:rPr>
              <a:t>However, w</a:t>
            </a:r>
            <a:r>
              <a:rPr b="1" lang="en" sz="1700">
                <a:solidFill>
                  <a:schemeClr val="lt2"/>
                </a:solidFill>
                <a:latin typeface="Fira Sans Extra Condensed"/>
                <a:ea typeface="Fira Sans Extra Condensed"/>
                <a:cs typeface="Fira Sans Extra Condensed"/>
                <a:sym typeface="Fira Sans Extra Condensed"/>
              </a:rPr>
              <a:t>e can note that there is a </a:t>
            </a:r>
            <a:r>
              <a:rPr b="1" lang="en" sz="1700" u="sng">
                <a:solidFill>
                  <a:schemeClr val="lt2"/>
                </a:solidFill>
                <a:latin typeface="Fira Sans Extra Condensed"/>
                <a:ea typeface="Fira Sans Extra Condensed"/>
                <a:cs typeface="Fira Sans Extra Condensed"/>
                <a:sym typeface="Fira Sans Extra Condensed"/>
              </a:rPr>
              <a:t>higher proportion</a:t>
            </a:r>
            <a:r>
              <a:rPr b="1" lang="en" sz="1700">
                <a:solidFill>
                  <a:schemeClr val="lt2"/>
                </a:solidFill>
                <a:latin typeface="Fira Sans Extra Condensed"/>
                <a:ea typeface="Fira Sans Extra Condensed"/>
                <a:cs typeface="Fira Sans Extra Condensed"/>
                <a:sym typeface="Fira Sans Extra Condensed"/>
              </a:rPr>
              <a:t> of residents who exercise for between </a:t>
            </a:r>
            <a:r>
              <a:rPr b="1" lang="en" sz="1700" u="sng">
                <a:solidFill>
                  <a:schemeClr val="lt2"/>
                </a:solidFill>
                <a:latin typeface="Fira Sans Extra Condensed"/>
                <a:ea typeface="Fira Sans Extra Condensed"/>
                <a:cs typeface="Fira Sans Extra Condensed"/>
                <a:sym typeface="Fira Sans Extra Condensed"/>
              </a:rPr>
              <a:t>90 and </a:t>
            </a:r>
            <a:r>
              <a:rPr b="1" lang="en" sz="1700" u="sng">
                <a:solidFill>
                  <a:schemeClr val="lt2"/>
                </a:solidFill>
                <a:latin typeface="Fira Sans Extra Condensed"/>
                <a:ea typeface="Fira Sans Extra Condensed"/>
                <a:cs typeface="Fira Sans Extra Condensed"/>
                <a:sym typeface="Fira Sans Extra Condensed"/>
              </a:rPr>
              <a:t>150</a:t>
            </a:r>
            <a:r>
              <a:rPr b="1" lang="en" sz="1700" u="sng">
                <a:solidFill>
                  <a:schemeClr val="lt2"/>
                </a:solidFill>
                <a:latin typeface="Fira Sans Extra Condensed"/>
                <a:ea typeface="Fira Sans Extra Condensed"/>
                <a:cs typeface="Fira Sans Extra Condensed"/>
                <a:sym typeface="Fira Sans Extra Condensed"/>
              </a:rPr>
              <a:t> minutes</a:t>
            </a:r>
            <a:r>
              <a:rPr b="1" lang="en" sz="1700">
                <a:solidFill>
                  <a:schemeClr val="lt2"/>
                </a:solidFill>
                <a:latin typeface="Fira Sans Extra Condensed"/>
                <a:ea typeface="Fira Sans Extra Condensed"/>
                <a:cs typeface="Fira Sans Extra Condensed"/>
                <a:sym typeface="Fira Sans Extra Condensed"/>
              </a:rPr>
              <a:t> that are healthy.</a:t>
            </a:r>
            <a:endParaRPr sz="2000">
              <a:latin typeface="Fira Sans Extra Condensed"/>
              <a:ea typeface="Fira Sans Extra Condensed"/>
              <a:cs typeface="Fira Sans Extra Condensed"/>
              <a:sym typeface="Fira Sans Extra Condensed"/>
            </a:endParaRPr>
          </a:p>
        </p:txBody>
      </p:sp>
      <p:sp>
        <p:nvSpPr>
          <p:cNvPr id="253" name="Google Shape;253;p24"/>
          <p:cNvSpPr/>
          <p:nvPr/>
        </p:nvSpPr>
        <p:spPr>
          <a:xfrm>
            <a:off x="3721575" y="3417400"/>
            <a:ext cx="1340700" cy="1508400"/>
          </a:xfrm>
          <a:prstGeom prst="rect">
            <a:avLst/>
          </a:prstGeom>
          <a:noFill/>
          <a:ln cap="flat" cmpd="sng" w="19050">
            <a:solidFill>
              <a:srgbClr val="980000"/>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5"/>
          <p:cNvSpPr txBox="1"/>
          <p:nvPr>
            <p:ph type="title"/>
          </p:nvPr>
        </p:nvSpPr>
        <p:spPr>
          <a:xfrm>
            <a:off x="337450" y="347300"/>
            <a:ext cx="8734800" cy="4812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2700"/>
              <a:t>The more servings of fruit consumed, the better the health of residents</a:t>
            </a:r>
            <a:endParaRPr sz="3100"/>
          </a:p>
        </p:txBody>
      </p:sp>
      <p:pic>
        <p:nvPicPr>
          <p:cNvPr id="259" name="Google Shape;259;p25"/>
          <p:cNvPicPr preferRelativeResize="0"/>
          <p:nvPr/>
        </p:nvPicPr>
        <p:blipFill rotWithShape="1">
          <a:blip r:embed="rId3">
            <a:alphaModFix/>
          </a:blip>
          <a:srcRect b="0" l="0" r="0" t="4643"/>
          <a:stretch/>
        </p:blipFill>
        <p:spPr>
          <a:xfrm>
            <a:off x="4118877" y="1409016"/>
            <a:ext cx="3615207" cy="3576782"/>
          </a:xfrm>
          <a:prstGeom prst="rect">
            <a:avLst/>
          </a:prstGeom>
          <a:noFill/>
          <a:ln>
            <a:noFill/>
          </a:ln>
        </p:spPr>
      </p:pic>
      <p:pic>
        <p:nvPicPr>
          <p:cNvPr id="260" name="Google Shape;260;p25"/>
          <p:cNvPicPr preferRelativeResize="0"/>
          <p:nvPr/>
        </p:nvPicPr>
        <p:blipFill>
          <a:blip r:embed="rId4">
            <a:alphaModFix/>
          </a:blip>
          <a:stretch>
            <a:fillRect/>
          </a:stretch>
        </p:blipFill>
        <p:spPr>
          <a:xfrm>
            <a:off x="167050" y="1332394"/>
            <a:ext cx="2372414" cy="3653410"/>
          </a:xfrm>
          <a:prstGeom prst="rect">
            <a:avLst/>
          </a:prstGeom>
          <a:noFill/>
          <a:ln>
            <a:noFill/>
          </a:ln>
        </p:spPr>
      </p:pic>
      <p:sp>
        <p:nvSpPr>
          <p:cNvPr id="261" name="Google Shape;261;p25"/>
          <p:cNvSpPr/>
          <p:nvPr/>
        </p:nvSpPr>
        <p:spPr>
          <a:xfrm flipH="1">
            <a:off x="1564330" y="1442707"/>
            <a:ext cx="946800" cy="3509400"/>
          </a:xfrm>
          <a:prstGeom prst="rect">
            <a:avLst/>
          </a:prstGeom>
          <a:noFill/>
          <a:ln cap="flat" cmpd="sng" w="19050">
            <a:solidFill>
              <a:srgbClr val="980000"/>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62" name="Google Shape;262;p25"/>
          <p:cNvSpPr/>
          <p:nvPr/>
        </p:nvSpPr>
        <p:spPr>
          <a:xfrm>
            <a:off x="2581188" y="1621475"/>
            <a:ext cx="1539250" cy="1693887"/>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solidFill>
                  <a:schemeClr val="lt2"/>
                </a:solidFill>
                <a:latin typeface="Fira Sans Extra Condensed"/>
                <a:ea typeface="Fira Sans Extra Condensed"/>
                <a:cs typeface="Fira Sans Extra Condensed"/>
                <a:sym typeface="Fira Sans Extra Condensed"/>
              </a:rPr>
              <a:t>78% of residents do not consume enough servings of fruit.</a:t>
            </a:r>
            <a:endParaRPr sz="1600">
              <a:latin typeface="Fira Sans Extra Condensed"/>
              <a:ea typeface="Fira Sans Extra Condensed"/>
              <a:cs typeface="Fira Sans Extra Condensed"/>
              <a:sym typeface="Fira Sans Extra Condensed"/>
            </a:endParaRPr>
          </a:p>
        </p:txBody>
      </p:sp>
      <p:sp>
        <p:nvSpPr>
          <p:cNvPr id="263" name="Google Shape;263;p25"/>
          <p:cNvSpPr/>
          <p:nvPr/>
        </p:nvSpPr>
        <p:spPr>
          <a:xfrm flipH="1">
            <a:off x="5021575" y="1621475"/>
            <a:ext cx="2712600" cy="3383400"/>
          </a:xfrm>
          <a:prstGeom prst="rect">
            <a:avLst/>
          </a:prstGeom>
          <a:noFill/>
          <a:ln cap="flat" cmpd="sng" w="19050">
            <a:solidFill>
              <a:srgbClr val="980000"/>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64" name="Google Shape;264;p25"/>
          <p:cNvSpPr/>
          <p:nvPr/>
        </p:nvSpPr>
        <p:spPr>
          <a:xfrm>
            <a:off x="7788925" y="1677075"/>
            <a:ext cx="1311164" cy="1771965"/>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lang="en" sz="1700">
                <a:solidFill>
                  <a:schemeClr val="lt2"/>
                </a:solidFill>
                <a:latin typeface="Fira Sans Extra Condensed"/>
                <a:ea typeface="Fira Sans Extra Condensed"/>
                <a:cs typeface="Fira Sans Extra Condensed"/>
                <a:sym typeface="Fira Sans Extra Condensed"/>
              </a:rPr>
              <a:t>The more  servings consumed, the better the health.</a:t>
            </a:r>
            <a:endParaRPr sz="1700">
              <a:latin typeface="Fira Sans Extra Condensed"/>
              <a:ea typeface="Fira Sans Extra Condensed"/>
              <a:cs typeface="Fira Sans Extra Condensed"/>
              <a:sym typeface="Fira Sans Extra Condensed"/>
            </a:endParaRPr>
          </a:p>
        </p:txBody>
      </p:sp>
      <p:pic>
        <p:nvPicPr>
          <p:cNvPr id="265" name="Google Shape;265;p25"/>
          <p:cNvPicPr preferRelativeResize="0"/>
          <p:nvPr/>
        </p:nvPicPr>
        <p:blipFill>
          <a:blip r:embed="rId5">
            <a:alphaModFix/>
          </a:blip>
          <a:stretch>
            <a:fillRect/>
          </a:stretch>
        </p:blipFill>
        <p:spPr>
          <a:xfrm>
            <a:off x="2607075" y="3412875"/>
            <a:ext cx="1539226" cy="15392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26"/>
          <p:cNvSpPr txBox="1"/>
          <p:nvPr/>
        </p:nvSpPr>
        <p:spPr>
          <a:xfrm>
            <a:off x="552225" y="1822675"/>
            <a:ext cx="356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grpSp>
        <p:nvGrpSpPr>
          <p:cNvPr id="271" name="Google Shape;271;p26"/>
          <p:cNvGrpSpPr/>
          <p:nvPr/>
        </p:nvGrpSpPr>
        <p:grpSpPr>
          <a:xfrm>
            <a:off x="1052250" y="425316"/>
            <a:ext cx="7039500" cy="3828409"/>
            <a:chOff x="1394300" y="906141"/>
            <a:chExt cx="7039500" cy="3828409"/>
          </a:xfrm>
        </p:grpSpPr>
        <p:grpSp>
          <p:nvGrpSpPr>
            <p:cNvPr id="272" name="Google Shape;272;p26"/>
            <p:cNvGrpSpPr/>
            <p:nvPr/>
          </p:nvGrpSpPr>
          <p:grpSpPr>
            <a:xfrm>
              <a:off x="4716859" y="906141"/>
              <a:ext cx="394391" cy="553619"/>
              <a:chOff x="6650684" y="1732991"/>
              <a:chExt cx="394391" cy="553619"/>
            </a:xfrm>
          </p:grpSpPr>
          <p:sp>
            <p:nvSpPr>
              <p:cNvPr id="273" name="Google Shape;273;p26"/>
              <p:cNvSpPr/>
              <p:nvPr/>
            </p:nvSpPr>
            <p:spPr>
              <a:xfrm>
                <a:off x="6793479" y="1732991"/>
                <a:ext cx="108800" cy="108822"/>
              </a:xfrm>
              <a:custGeom>
                <a:rect b="b" l="l" r="r" t="t"/>
                <a:pathLst>
                  <a:path extrusionOk="0" h="5109" w="5108">
                    <a:moveTo>
                      <a:pt x="2548" y="0"/>
                    </a:moveTo>
                    <a:cubicBezTo>
                      <a:pt x="1143" y="0"/>
                      <a:pt x="0" y="1143"/>
                      <a:pt x="0" y="2560"/>
                    </a:cubicBezTo>
                    <a:cubicBezTo>
                      <a:pt x="0" y="3965"/>
                      <a:pt x="1143" y="5108"/>
                      <a:pt x="2548" y="5108"/>
                    </a:cubicBezTo>
                    <a:cubicBezTo>
                      <a:pt x="3965" y="5108"/>
                      <a:pt x="5108" y="3965"/>
                      <a:pt x="5108" y="2560"/>
                    </a:cubicBezTo>
                    <a:cubicBezTo>
                      <a:pt x="5108" y="1143"/>
                      <a:pt x="3965" y="0"/>
                      <a:pt x="2548" y="0"/>
                    </a:cubicBez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6"/>
              <p:cNvSpPr/>
              <p:nvPr/>
            </p:nvSpPr>
            <p:spPr>
              <a:xfrm>
                <a:off x="6650684" y="1776581"/>
                <a:ext cx="394391" cy="510029"/>
              </a:xfrm>
              <a:custGeom>
                <a:rect b="b" l="l" r="r" t="t"/>
                <a:pathLst>
                  <a:path extrusionOk="0" h="23945" w="18516">
                    <a:moveTo>
                      <a:pt x="9657" y="5335"/>
                    </a:moveTo>
                    <a:lnTo>
                      <a:pt x="9693" y="5882"/>
                    </a:lnTo>
                    <a:lnTo>
                      <a:pt x="9847" y="7954"/>
                    </a:lnTo>
                    <a:lnTo>
                      <a:pt x="10074" y="10990"/>
                    </a:lnTo>
                    <a:lnTo>
                      <a:pt x="9228" y="11812"/>
                    </a:lnTo>
                    <a:lnTo>
                      <a:pt x="8442" y="10990"/>
                    </a:lnTo>
                    <a:lnTo>
                      <a:pt x="8669" y="7954"/>
                    </a:lnTo>
                    <a:lnTo>
                      <a:pt x="8823" y="5882"/>
                    </a:lnTo>
                    <a:lnTo>
                      <a:pt x="8859" y="5335"/>
                    </a:lnTo>
                    <a:close/>
                    <a:moveTo>
                      <a:pt x="1" y="1"/>
                    </a:moveTo>
                    <a:cubicBezTo>
                      <a:pt x="465" y="3120"/>
                      <a:pt x="2466" y="5728"/>
                      <a:pt x="5204" y="7049"/>
                    </a:cubicBezTo>
                    <a:lnTo>
                      <a:pt x="5204" y="15622"/>
                    </a:lnTo>
                    <a:lnTo>
                      <a:pt x="6168" y="15622"/>
                    </a:lnTo>
                    <a:lnTo>
                      <a:pt x="6168" y="23944"/>
                    </a:lnTo>
                    <a:lnTo>
                      <a:pt x="8514" y="23944"/>
                    </a:lnTo>
                    <a:lnTo>
                      <a:pt x="8514" y="15622"/>
                    </a:lnTo>
                    <a:lnTo>
                      <a:pt x="10002" y="15622"/>
                    </a:lnTo>
                    <a:lnTo>
                      <a:pt x="10002" y="23944"/>
                    </a:lnTo>
                    <a:lnTo>
                      <a:pt x="12348" y="23944"/>
                    </a:lnTo>
                    <a:lnTo>
                      <a:pt x="12348" y="15622"/>
                    </a:lnTo>
                    <a:lnTo>
                      <a:pt x="13312" y="15622"/>
                    </a:lnTo>
                    <a:lnTo>
                      <a:pt x="13312" y="7049"/>
                    </a:lnTo>
                    <a:cubicBezTo>
                      <a:pt x="16051" y="5728"/>
                      <a:pt x="18051" y="3120"/>
                      <a:pt x="18515" y="1"/>
                    </a:cubicBezTo>
                    <a:lnTo>
                      <a:pt x="16396" y="1"/>
                    </a:lnTo>
                    <a:cubicBezTo>
                      <a:pt x="15991" y="2084"/>
                      <a:pt x="14705" y="3846"/>
                      <a:pt x="12931" y="4894"/>
                    </a:cubicBezTo>
                    <a:cubicBezTo>
                      <a:pt x="12514" y="4215"/>
                      <a:pt x="11752" y="3751"/>
                      <a:pt x="10895" y="3751"/>
                    </a:cubicBezTo>
                    <a:lnTo>
                      <a:pt x="10074" y="3751"/>
                    </a:lnTo>
                    <a:lnTo>
                      <a:pt x="9657" y="4870"/>
                    </a:lnTo>
                    <a:lnTo>
                      <a:pt x="8859" y="4870"/>
                    </a:lnTo>
                    <a:lnTo>
                      <a:pt x="8442" y="3751"/>
                    </a:lnTo>
                    <a:lnTo>
                      <a:pt x="7621" y="3751"/>
                    </a:lnTo>
                    <a:cubicBezTo>
                      <a:pt x="6752" y="3751"/>
                      <a:pt x="5990" y="4215"/>
                      <a:pt x="5573" y="4894"/>
                    </a:cubicBezTo>
                    <a:cubicBezTo>
                      <a:pt x="3811" y="3846"/>
                      <a:pt x="2525" y="2084"/>
                      <a:pt x="2120" y="1"/>
                    </a:cubicBez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5" name="Google Shape;275;p26"/>
            <p:cNvCxnSpPr/>
            <p:nvPr/>
          </p:nvCxnSpPr>
          <p:spPr>
            <a:xfrm>
              <a:off x="4914050" y="2104775"/>
              <a:ext cx="4500" cy="1101300"/>
            </a:xfrm>
            <a:prstGeom prst="straightConnector1">
              <a:avLst/>
            </a:prstGeom>
            <a:noFill/>
            <a:ln cap="flat" cmpd="sng" w="9525">
              <a:solidFill>
                <a:srgbClr val="3C78D8"/>
              </a:solidFill>
              <a:prstDash val="solid"/>
              <a:round/>
              <a:headEnd len="med" w="med" type="none"/>
              <a:tailEnd len="med" w="med" type="none"/>
            </a:ln>
          </p:spPr>
        </p:cxnSp>
        <p:sp>
          <p:nvSpPr>
            <p:cNvPr id="276" name="Google Shape;276;p26"/>
            <p:cNvSpPr/>
            <p:nvPr/>
          </p:nvSpPr>
          <p:spPr>
            <a:xfrm>
              <a:off x="1394300" y="1544675"/>
              <a:ext cx="7039500" cy="5601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700">
                  <a:solidFill>
                    <a:srgbClr val="FFFFFF"/>
                  </a:solidFill>
                  <a:latin typeface="Fira Sans Extra Condensed Medium"/>
                  <a:ea typeface="Fira Sans Extra Condensed Medium"/>
                  <a:cs typeface="Fira Sans Extra Condensed Medium"/>
                  <a:sym typeface="Fira Sans Extra Condensed Medium"/>
                </a:rPr>
                <a:t>Singaporeans are more unhealthy than predicted.</a:t>
              </a:r>
              <a:endParaRPr sz="2400">
                <a:solidFill>
                  <a:srgbClr val="FFFFFF"/>
                </a:solidFill>
              </a:endParaRPr>
            </a:p>
          </p:txBody>
        </p:sp>
        <p:sp>
          <p:nvSpPr>
            <p:cNvPr id="277" name="Google Shape;277;p26"/>
            <p:cNvSpPr txBox="1"/>
            <p:nvPr/>
          </p:nvSpPr>
          <p:spPr>
            <a:xfrm>
              <a:off x="1918550" y="4102450"/>
              <a:ext cx="5991000" cy="632100"/>
            </a:xfrm>
            <a:prstGeom prst="rect">
              <a:avLst/>
            </a:prstGeom>
            <a:noFill/>
            <a:ln>
              <a:noFill/>
            </a:ln>
          </p:spPr>
          <p:txBody>
            <a:bodyPr anchorCtr="0" anchor="ctr" bIns="91425" lIns="91425" spcFirstLastPara="1" rIns="91425" wrap="square" tIns="91425">
              <a:noAutofit/>
            </a:bodyPr>
            <a:lstStyle/>
            <a:p>
              <a:pPr indent="-349250" lvl="0" marL="457200" rtl="0" algn="l">
                <a:spcBef>
                  <a:spcPts val="0"/>
                </a:spcBef>
                <a:spcAft>
                  <a:spcPts val="0"/>
                </a:spcAft>
                <a:buClr>
                  <a:schemeClr val="dk1"/>
                </a:buClr>
                <a:buSzPts val="1900"/>
                <a:buFont typeface="Fira Sans Extra Condensed"/>
                <a:buChar char="●"/>
              </a:pPr>
              <a:r>
                <a:rPr lang="en" sz="1900">
                  <a:solidFill>
                    <a:schemeClr val="dk1"/>
                  </a:solidFill>
                  <a:latin typeface="Fira Sans Extra Condensed"/>
                  <a:ea typeface="Fira Sans Extra Condensed"/>
                  <a:cs typeface="Fira Sans Extra Condensed"/>
                  <a:sym typeface="Fira Sans Extra Condensed"/>
                </a:rPr>
                <a:t>Huge deviation from hospitals’ estimates.</a:t>
              </a:r>
              <a:endParaRPr sz="1900">
                <a:solidFill>
                  <a:schemeClr val="dk1"/>
                </a:solidFill>
                <a:latin typeface="Fira Sans Extra Condensed"/>
                <a:ea typeface="Fira Sans Extra Condensed"/>
                <a:cs typeface="Fira Sans Extra Condensed"/>
                <a:sym typeface="Fira Sans Extra Condensed"/>
              </a:endParaRPr>
            </a:p>
            <a:p>
              <a:pPr indent="-349250" lvl="1" marL="914400" rtl="0" algn="l">
                <a:spcBef>
                  <a:spcPts val="0"/>
                </a:spcBef>
                <a:spcAft>
                  <a:spcPts val="0"/>
                </a:spcAft>
                <a:buClr>
                  <a:schemeClr val="dk1"/>
                </a:buClr>
                <a:buSzPts val="1900"/>
                <a:buFont typeface="Fira Sans Extra Condensed"/>
                <a:buChar char="○"/>
              </a:pPr>
              <a:r>
                <a:rPr lang="en" sz="1900">
                  <a:solidFill>
                    <a:schemeClr val="dk1"/>
                  </a:solidFill>
                  <a:latin typeface="Fira Sans Extra Condensed"/>
                  <a:ea typeface="Fira Sans Extra Condensed"/>
                  <a:cs typeface="Fira Sans Extra Condensed"/>
                  <a:sym typeface="Fira Sans Extra Condensed"/>
                </a:rPr>
                <a:t>Most residents are classified under Group 4.</a:t>
              </a:r>
              <a:endParaRPr sz="1900">
                <a:solidFill>
                  <a:schemeClr val="dk1"/>
                </a:solidFill>
                <a:latin typeface="Fira Sans Extra Condensed"/>
                <a:ea typeface="Fira Sans Extra Condensed"/>
                <a:cs typeface="Fira Sans Extra Condensed"/>
                <a:sym typeface="Fira Sans Extra Condensed"/>
              </a:endParaRPr>
            </a:p>
            <a:p>
              <a:pPr indent="-349250" lvl="0" marL="457200" rtl="0" algn="l">
                <a:spcBef>
                  <a:spcPts val="0"/>
                </a:spcBef>
                <a:spcAft>
                  <a:spcPts val="0"/>
                </a:spcAft>
                <a:buClr>
                  <a:schemeClr val="dk1"/>
                </a:buClr>
                <a:buSzPts val="1900"/>
                <a:buFont typeface="Fira Sans Extra Condensed"/>
                <a:buChar char="●"/>
              </a:pPr>
              <a:r>
                <a:rPr lang="en" sz="1900">
                  <a:solidFill>
                    <a:schemeClr val="dk1"/>
                  </a:solidFill>
                  <a:latin typeface="Fira Sans Extra Condensed"/>
                  <a:ea typeface="Fira Sans Extra Condensed"/>
                  <a:cs typeface="Fira Sans Extra Condensed"/>
                  <a:sym typeface="Fira Sans Extra Condensed"/>
                </a:rPr>
                <a:t>74% of residents are classified as </a:t>
              </a:r>
              <a:r>
                <a:rPr lang="en" sz="1900" u="sng">
                  <a:solidFill>
                    <a:schemeClr val="dk1"/>
                  </a:solidFill>
                  <a:latin typeface="Fira Sans Extra Condensed"/>
                  <a:ea typeface="Fira Sans Extra Condensed"/>
                  <a:cs typeface="Fira Sans Extra Condensed"/>
                  <a:sym typeface="Fira Sans Extra Condensed"/>
                </a:rPr>
                <a:t>unhealthy</a:t>
              </a:r>
              <a:r>
                <a:rPr lang="en" sz="1900">
                  <a:solidFill>
                    <a:schemeClr val="dk1"/>
                  </a:solidFill>
                  <a:latin typeface="Fira Sans Extra Condensed"/>
                  <a:ea typeface="Fira Sans Extra Condensed"/>
                  <a:cs typeface="Fira Sans Extra Condensed"/>
                  <a:sym typeface="Fira Sans Extra Condensed"/>
                </a:rPr>
                <a:t>.</a:t>
              </a:r>
              <a:endParaRPr sz="1900">
                <a:solidFill>
                  <a:schemeClr val="dk1"/>
                </a:solidFill>
                <a:latin typeface="Fira Sans Extra Condensed"/>
                <a:ea typeface="Fira Sans Extra Condensed"/>
                <a:cs typeface="Fira Sans Extra Condensed"/>
                <a:sym typeface="Fira Sans Extra Condensed"/>
              </a:endParaRPr>
            </a:p>
            <a:p>
              <a:pPr indent="-349250" lvl="0" marL="457200" rtl="0" algn="l">
                <a:spcBef>
                  <a:spcPts val="0"/>
                </a:spcBef>
                <a:spcAft>
                  <a:spcPts val="0"/>
                </a:spcAft>
                <a:buClr>
                  <a:schemeClr val="dk1"/>
                </a:buClr>
                <a:buSzPts val="1900"/>
                <a:buFont typeface="Fira Sans Extra Condensed"/>
                <a:buChar char="●"/>
              </a:pPr>
              <a:r>
                <a:rPr lang="en" sz="1900">
                  <a:solidFill>
                    <a:schemeClr val="dk1"/>
                  </a:solidFill>
                  <a:latin typeface="Fira Sans Extra Condensed"/>
                  <a:ea typeface="Fira Sans Extra Condensed"/>
                  <a:cs typeface="Fira Sans Extra Condensed"/>
                  <a:sym typeface="Fira Sans Extra Condensed"/>
                </a:rPr>
                <a:t>85% of residents have </a:t>
              </a:r>
              <a:r>
                <a:rPr lang="en" sz="1900" u="sng">
                  <a:solidFill>
                    <a:schemeClr val="dk1"/>
                  </a:solidFill>
                  <a:latin typeface="Fira Sans Extra Condensed"/>
                  <a:ea typeface="Fira Sans Extra Condensed"/>
                  <a:cs typeface="Fira Sans Extra Condensed"/>
                  <a:sym typeface="Fira Sans Extra Condensed"/>
                </a:rPr>
                <a:t>negative habits</a:t>
              </a:r>
              <a:r>
                <a:rPr lang="en" sz="1900">
                  <a:solidFill>
                    <a:schemeClr val="dk1"/>
                  </a:solidFill>
                  <a:latin typeface="Fira Sans Extra Condensed"/>
                  <a:ea typeface="Fira Sans Extra Condensed"/>
                  <a:cs typeface="Fira Sans Extra Condensed"/>
                  <a:sym typeface="Fira Sans Extra Condensed"/>
                </a:rPr>
                <a:t>.</a:t>
              </a:r>
              <a:endParaRPr sz="1900">
                <a:solidFill>
                  <a:schemeClr val="dk1"/>
                </a:solidFill>
                <a:latin typeface="Fira Sans Extra Condensed"/>
                <a:ea typeface="Fira Sans Extra Condensed"/>
                <a:cs typeface="Fira Sans Extra Condensed"/>
                <a:sym typeface="Fira Sans Extra Condensed"/>
              </a:endParaRPr>
            </a:p>
            <a:p>
              <a:pPr indent="-349250" lvl="1" marL="914400" rtl="0" algn="l">
                <a:spcBef>
                  <a:spcPts val="0"/>
                </a:spcBef>
                <a:spcAft>
                  <a:spcPts val="0"/>
                </a:spcAft>
                <a:buClr>
                  <a:schemeClr val="dk1"/>
                </a:buClr>
                <a:buSzPts val="1900"/>
                <a:buFont typeface="Fira Sans Extra Condensed"/>
                <a:buChar char="○"/>
              </a:pPr>
              <a:r>
                <a:rPr b="1" lang="en" sz="1900" u="sng">
                  <a:solidFill>
                    <a:schemeClr val="dk1"/>
                  </a:solidFill>
                  <a:latin typeface="Fira Sans Extra Condensed"/>
                  <a:ea typeface="Fira Sans Extra Condensed"/>
                  <a:cs typeface="Fira Sans Extra Condensed"/>
                  <a:sym typeface="Fira Sans Extra Condensed"/>
                </a:rPr>
                <a:t>Diet</a:t>
              </a:r>
              <a:r>
                <a:rPr lang="en" sz="1900">
                  <a:solidFill>
                    <a:schemeClr val="dk1"/>
                  </a:solidFill>
                  <a:latin typeface="Fira Sans Extra Condensed"/>
                  <a:ea typeface="Fira Sans Extra Condensed"/>
                  <a:cs typeface="Fira Sans Extra Condensed"/>
                  <a:sym typeface="Fira Sans Extra Condensed"/>
                </a:rPr>
                <a:t> has the most significant correlation with health status.</a:t>
              </a:r>
              <a:endParaRPr sz="1900">
                <a:solidFill>
                  <a:schemeClr val="dk1"/>
                </a:solidFill>
                <a:latin typeface="Fira Sans Extra Condensed"/>
                <a:ea typeface="Fira Sans Extra Condensed"/>
                <a:cs typeface="Fira Sans Extra Condensed"/>
                <a:sym typeface="Fira Sans Extra Condensed"/>
              </a:endParaRPr>
            </a:p>
            <a:p>
              <a:pPr indent="0" lvl="0" marL="0" rtl="0" algn="ctr">
                <a:spcBef>
                  <a:spcPts val="0"/>
                </a:spcBef>
                <a:spcAft>
                  <a:spcPts val="0"/>
                </a:spcAft>
                <a:buNone/>
              </a:pPr>
              <a:r>
                <a:t/>
              </a:r>
              <a:endParaRPr sz="1700">
                <a:latin typeface="Fira Sans Extra Condensed"/>
                <a:ea typeface="Fira Sans Extra Condensed"/>
                <a:cs typeface="Fira Sans Extra Condensed"/>
                <a:sym typeface="Fira Sans Extra Condensed"/>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27" title="Points scored"/>
          <p:cNvPicPr preferRelativeResize="0"/>
          <p:nvPr/>
        </p:nvPicPr>
        <p:blipFill rotWithShape="1">
          <a:blip r:embed="rId3">
            <a:alphaModFix/>
          </a:blip>
          <a:srcRect b="0" l="0" r="0" t="12457"/>
          <a:stretch/>
        </p:blipFill>
        <p:spPr>
          <a:xfrm>
            <a:off x="4566675" y="1469050"/>
            <a:ext cx="4572000" cy="2471463"/>
          </a:xfrm>
          <a:prstGeom prst="rect">
            <a:avLst/>
          </a:prstGeom>
          <a:noFill/>
          <a:ln>
            <a:noFill/>
          </a:ln>
        </p:spPr>
      </p:pic>
      <p:pic>
        <p:nvPicPr>
          <p:cNvPr id="283" name="Google Shape;283;p27" title="Points scored"/>
          <p:cNvPicPr preferRelativeResize="0"/>
          <p:nvPr/>
        </p:nvPicPr>
        <p:blipFill rotWithShape="1">
          <a:blip r:embed="rId4">
            <a:alphaModFix/>
          </a:blip>
          <a:srcRect b="-1529" l="591" r="-923" t="14102"/>
          <a:stretch/>
        </p:blipFill>
        <p:spPr>
          <a:xfrm>
            <a:off x="383250" y="1666625"/>
            <a:ext cx="4293351" cy="2313105"/>
          </a:xfrm>
          <a:prstGeom prst="rect">
            <a:avLst/>
          </a:prstGeom>
          <a:noFill/>
          <a:ln>
            <a:noFill/>
          </a:ln>
        </p:spPr>
      </p:pic>
      <p:sp>
        <p:nvSpPr>
          <p:cNvPr id="284" name="Google Shape;284;p27"/>
          <p:cNvSpPr txBox="1"/>
          <p:nvPr>
            <p:ph type="title"/>
          </p:nvPr>
        </p:nvSpPr>
        <p:spPr>
          <a:xfrm>
            <a:off x="454950" y="366300"/>
            <a:ext cx="81762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Majority of residents have a medical condition, of w</a:t>
            </a:r>
            <a:r>
              <a:rPr lang="en"/>
              <a:t>hom</a:t>
            </a:r>
            <a:r>
              <a:rPr lang="en"/>
              <a:t>, majority suffer from multiple conditions</a:t>
            </a:r>
            <a:endParaRPr/>
          </a:p>
        </p:txBody>
      </p:sp>
      <p:sp>
        <p:nvSpPr>
          <p:cNvPr id="285" name="Google Shape;285;p27"/>
          <p:cNvSpPr/>
          <p:nvPr/>
        </p:nvSpPr>
        <p:spPr>
          <a:xfrm>
            <a:off x="66900" y="1666625"/>
            <a:ext cx="1342868" cy="1380904"/>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solidFill>
                  <a:schemeClr val="lt2"/>
                </a:solidFill>
                <a:latin typeface="Fira Sans Extra Condensed"/>
                <a:ea typeface="Fira Sans Extra Condensed"/>
                <a:cs typeface="Fira Sans Extra Condensed"/>
                <a:sym typeface="Fira Sans Extra Condensed"/>
              </a:rPr>
              <a:t>74% of </a:t>
            </a:r>
            <a:r>
              <a:rPr b="1" lang="en" sz="1700">
                <a:solidFill>
                  <a:schemeClr val="lt2"/>
                </a:solidFill>
                <a:latin typeface="Fira Sans Extra Condensed"/>
                <a:ea typeface="Fira Sans Extra Condensed"/>
                <a:cs typeface="Fira Sans Extra Condensed"/>
                <a:sym typeface="Fira Sans Extra Condensed"/>
              </a:rPr>
              <a:t>residents have a medical condition.</a:t>
            </a:r>
            <a:endParaRPr sz="2000">
              <a:latin typeface="Fira Sans Extra Condensed"/>
              <a:ea typeface="Fira Sans Extra Condensed"/>
              <a:cs typeface="Fira Sans Extra Condensed"/>
              <a:sym typeface="Fira Sans Extra Condensed"/>
            </a:endParaRPr>
          </a:p>
        </p:txBody>
      </p:sp>
      <p:sp>
        <p:nvSpPr>
          <p:cNvPr id="286" name="Google Shape;286;p27"/>
          <p:cNvSpPr/>
          <p:nvPr/>
        </p:nvSpPr>
        <p:spPr>
          <a:xfrm>
            <a:off x="4275350" y="3450300"/>
            <a:ext cx="1803179" cy="1493957"/>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2"/>
                </a:solidFill>
                <a:latin typeface="Fira Sans Extra Condensed"/>
                <a:ea typeface="Fira Sans Extra Condensed"/>
                <a:cs typeface="Fira Sans Extra Condensed"/>
                <a:sym typeface="Fira Sans Extra Condensed"/>
              </a:rPr>
              <a:t>56% of residents with a medical condition suffer from multiple conditions.</a:t>
            </a:r>
            <a:endParaRPr sz="2000">
              <a:latin typeface="Fira Sans Extra Condensed"/>
              <a:ea typeface="Fira Sans Extra Condensed"/>
              <a:cs typeface="Fira Sans Extra Condensed"/>
              <a:sym typeface="Fira Sans Extra Condensed"/>
            </a:endParaRPr>
          </a:p>
        </p:txBody>
      </p:sp>
      <p:cxnSp>
        <p:nvCxnSpPr>
          <p:cNvPr id="287" name="Google Shape;287;p27"/>
          <p:cNvCxnSpPr/>
          <p:nvPr/>
        </p:nvCxnSpPr>
        <p:spPr>
          <a:xfrm flipH="1" rot="10800000">
            <a:off x="3634875" y="2359275"/>
            <a:ext cx="1579500" cy="708600"/>
          </a:xfrm>
          <a:prstGeom prst="bentConnector3">
            <a:avLst>
              <a:gd fmla="val 50000" name="adj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8"/>
          <p:cNvSpPr txBox="1"/>
          <p:nvPr>
            <p:ph type="title"/>
          </p:nvPr>
        </p:nvSpPr>
        <p:spPr>
          <a:xfrm>
            <a:off x="506725" y="14897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High Cholesterol is the most common condition</a:t>
            </a:r>
            <a:endParaRPr/>
          </a:p>
        </p:txBody>
      </p:sp>
      <p:sp>
        <p:nvSpPr>
          <p:cNvPr id="293" name="Google Shape;293;p28"/>
          <p:cNvSpPr txBox="1"/>
          <p:nvPr/>
        </p:nvSpPr>
        <p:spPr>
          <a:xfrm>
            <a:off x="6070575" y="1215500"/>
            <a:ext cx="288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294" name="Google Shape;294;p28"/>
          <p:cNvPicPr preferRelativeResize="0"/>
          <p:nvPr/>
        </p:nvPicPr>
        <p:blipFill rotWithShape="1">
          <a:blip r:embed="rId3">
            <a:alphaModFix/>
          </a:blip>
          <a:srcRect b="8477" l="11963" r="9171" t="8816"/>
          <a:stretch/>
        </p:blipFill>
        <p:spPr>
          <a:xfrm>
            <a:off x="3442632" y="1318700"/>
            <a:ext cx="2803931" cy="2183425"/>
          </a:xfrm>
          <a:prstGeom prst="rect">
            <a:avLst/>
          </a:prstGeom>
          <a:noFill/>
          <a:ln>
            <a:noFill/>
          </a:ln>
        </p:spPr>
      </p:pic>
      <p:pic>
        <p:nvPicPr>
          <p:cNvPr id="295" name="Google Shape;295;p28"/>
          <p:cNvPicPr preferRelativeResize="0"/>
          <p:nvPr/>
        </p:nvPicPr>
        <p:blipFill rotWithShape="1">
          <a:blip r:embed="rId4">
            <a:alphaModFix/>
          </a:blip>
          <a:srcRect b="15476" l="22519" r="11980" t="12472"/>
          <a:stretch/>
        </p:blipFill>
        <p:spPr>
          <a:xfrm>
            <a:off x="397888" y="1175775"/>
            <a:ext cx="2675075" cy="2183425"/>
          </a:xfrm>
          <a:prstGeom prst="rect">
            <a:avLst/>
          </a:prstGeom>
          <a:noFill/>
          <a:ln>
            <a:noFill/>
          </a:ln>
        </p:spPr>
      </p:pic>
      <p:pic>
        <p:nvPicPr>
          <p:cNvPr id="296" name="Google Shape;296;p28"/>
          <p:cNvPicPr preferRelativeResize="0"/>
          <p:nvPr/>
        </p:nvPicPr>
        <p:blipFill rotWithShape="1">
          <a:blip r:embed="rId5">
            <a:alphaModFix/>
          </a:blip>
          <a:srcRect b="11548" l="11349" r="12168" t="6544"/>
          <a:stretch/>
        </p:blipFill>
        <p:spPr>
          <a:xfrm>
            <a:off x="6616225" y="1132163"/>
            <a:ext cx="2045800" cy="2423025"/>
          </a:xfrm>
          <a:prstGeom prst="rect">
            <a:avLst/>
          </a:prstGeom>
          <a:noFill/>
          <a:ln>
            <a:noFill/>
          </a:ln>
        </p:spPr>
      </p:pic>
      <p:sp>
        <p:nvSpPr>
          <p:cNvPr id="297" name="Google Shape;297;p28"/>
          <p:cNvSpPr/>
          <p:nvPr/>
        </p:nvSpPr>
        <p:spPr>
          <a:xfrm>
            <a:off x="476700" y="3289675"/>
            <a:ext cx="1619317" cy="1380904"/>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u="sng">
                <a:solidFill>
                  <a:schemeClr val="lt2"/>
                </a:solidFill>
                <a:latin typeface="Fira Sans Extra Condensed"/>
                <a:ea typeface="Fira Sans Extra Condensed"/>
                <a:cs typeface="Fira Sans Extra Condensed"/>
                <a:sym typeface="Fira Sans Extra Condensed"/>
              </a:rPr>
              <a:t>58%</a:t>
            </a:r>
            <a:r>
              <a:rPr b="1" lang="en" sz="1500">
                <a:solidFill>
                  <a:schemeClr val="lt2"/>
                </a:solidFill>
                <a:latin typeface="Fira Sans Extra Condensed"/>
                <a:ea typeface="Fira Sans Extra Condensed"/>
                <a:cs typeface="Fira Sans Extra Condensed"/>
                <a:sym typeface="Fira Sans Extra Condensed"/>
              </a:rPr>
              <a:t> of residents suffer from high cholesterol, the highest out of any other condition.</a:t>
            </a:r>
            <a:endParaRPr sz="1800">
              <a:latin typeface="Fira Sans Extra Condensed"/>
              <a:ea typeface="Fira Sans Extra Condensed"/>
              <a:cs typeface="Fira Sans Extra Condensed"/>
              <a:sym typeface="Fira Sans Extra Condensed"/>
            </a:endParaRPr>
          </a:p>
        </p:txBody>
      </p:sp>
      <p:sp>
        <p:nvSpPr>
          <p:cNvPr id="298" name="Google Shape;298;p28"/>
          <p:cNvSpPr/>
          <p:nvPr/>
        </p:nvSpPr>
        <p:spPr>
          <a:xfrm>
            <a:off x="3329600" y="3359200"/>
            <a:ext cx="1557929" cy="1380904"/>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700">
                <a:solidFill>
                  <a:schemeClr val="lt2"/>
                </a:solidFill>
                <a:latin typeface="Fira Sans Extra Condensed"/>
                <a:ea typeface="Fira Sans Extra Condensed"/>
                <a:cs typeface="Fira Sans Extra Condensed"/>
                <a:sym typeface="Fira Sans Extra Condensed"/>
              </a:rPr>
              <a:t>Roughly </a:t>
            </a:r>
            <a:r>
              <a:rPr b="1" lang="en" sz="1700" u="sng">
                <a:solidFill>
                  <a:schemeClr val="lt2"/>
                </a:solidFill>
                <a:latin typeface="Fira Sans Extra Condensed"/>
                <a:ea typeface="Fira Sans Extra Condensed"/>
                <a:cs typeface="Fira Sans Extra Condensed"/>
                <a:sym typeface="Fira Sans Extra Condensed"/>
              </a:rPr>
              <a:t>2 in 5</a:t>
            </a:r>
            <a:r>
              <a:rPr b="1" lang="en" sz="1700">
                <a:solidFill>
                  <a:schemeClr val="lt2"/>
                </a:solidFill>
                <a:latin typeface="Fira Sans Extra Condensed"/>
                <a:ea typeface="Fira Sans Extra Condensed"/>
                <a:cs typeface="Fira Sans Extra Condensed"/>
                <a:sym typeface="Fira Sans Extra Condensed"/>
              </a:rPr>
              <a:t> residents suffer from high blood pressure.</a:t>
            </a:r>
            <a:endParaRPr b="1" sz="1700">
              <a:solidFill>
                <a:schemeClr val="lt2"/>
              </a:solidFill>
              <a:latin typeface="Fira Sans Extra Condensed"/>
              <a:ea typeface="Fira Sans Extra Condensed"/>
              <a:cs typeface="Fira Sans Extra Condensed"/>
              <a:sym typeface="Fira Sans Extra Condensed"/>
            </a:endParaRPr>
          </a:p>
        </p:txBody>
      </p:sp>
      <p:sp>
        <p:nvSpPr>
          <p:cNvPr id="299" name="Google Shape;299;p28"/>
          <p:cNvSpPr/>
          <p:nvPr/>
        </p:nvSpPr>
        <p:spPr>
          <a:xfrm>
            <a:off x="6483513" y="3359200"/>
            <a:ext cx="1443835" cy="1380904"/>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2"/>
                </a:solidFill>
                <a:latin typeface="Fira Sans Extra Condensed"/>
                <a:ea typeface="Fira Sans Extra Condensed"/>
                <a:cs typeface="Fira Sans Extra Condensed"/>
                <a:sym typeface="Fira Sans Extra Condensed"/>
              </a:rPr>
              <a:t>Only </a:t>
            </a:r>
            <a:r>
              <a:rPr b="1" lang="en" sz="1700" u="sng">
                <a:solidFill>
                  <a:schemeClr val="lt2"/>
                </a:solidFill>
                <a:latin typeface="Fira Sans Extra Condensed"/>
                <a:ea typeface="Fira Sans Extra Condensed"/>
                <a:cs typeface="Fira Sans Extra Condensed"/>
                <a:sym typeface="Fira Sans Extra Condensed"/>
              </a:rPr>
              <a:t>1 in 5 </a:t>
            </a:r>
            <a:r>
              <a:rPr b="1" lang="en" sz="1700">
                <a:solidFill>
                  <a:schemeClr val="lt2"/>
                </a:solidFill>
                <a:latin typeface="Fira Sans Extra Condensed"/>
                <a:ea typeface="Fira Sans Extra Condensed"/>
                <a:cs typeface="Fira Sans Extra Condensed"/>
                <a:sym typeface="Fira Sans Extra Condensed"/>
              </a:rPr>
              <a:t>residents suffer from diabetes.</a:t>
            </a:r>
            <a:endParaRPr b="1" sz="1200">
              <a:solidFill>
                <a:schemeClr val="dk1"/>
              </a:solidFill>
              <a:latin typeface="Roboto"/>
              <a:ea typeface="Roboto"/>
              <a:cs typeface="Roboto"/>
              <a:sym typeface="Roboto"/>
            </a:endParaRPr>
          </a:p>
        </p:txBody>
      </p:sp>
      <p:sp>
        <p:nvSpPr>
          <p:cNvPr id="300" name="Google Shape;300;p28"/>
          <p:cNvSpPr txBox="1"/>
          <p:nvPr/>
        </p:nvSpPr>
        <p:spPr>
          <a:xfrm>
            <a:off x="956488" y="1018875"/>
            <a:ext cx="155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Fira Sans Extra Condensed"/>
                <a:ea typeface="Fira Sans Extra Condensed"/>
                <a:cs typeface="Fira Sans Extra Condensed"/>
                <a:sym typeface="Fira Sans Extra Condensed"/>
              </a:rPr>
              <a:t>Cholesterol</a:t>
            </a:r>
            <a:endParaRPr b="1" sz="1600">
              <a:latin typeface="Fira Sans Extra Condensed"/>
              <a:ea typeface="Fira Sans Extra Condensed"/>
              <a:cs typeface="Fira Sans Extra Condensed"/>
              <a:sym typeface="Fira Sans Extra Condensed"/>
            </a:endParaRPr>
          </a:p>
        </p:txBody>
      </p:sp>
      <p:sp>
        <p:nvSpPr>
          <p:cNvPr id="301" name="Google Shape;301;p28"/>
          <p:cNvSpPr txBox="1"/>
          <p:nvPr/>
        </p:nvSpPr>
        <p:spPr>
          <a:xfrm>
            <a:off x="3955938" y="1018875"/>
            <a:ext cx="155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Fira Sans Extra Condensed"/>
                <a:ea typeface="Fira Sans Extra Condensed"/>
                <a:cs typeface="Fira Sans Extra Condensed"/>
                <a:sym typeface="Fira Sans Extra Condensed"/>
              </a:rPr>
              <a:t>Blood Pressure</a:t>
            </a:r>
            <a:endParaRPr b="1" sz="1600">
              <a:latin typeface="Fira Sans Extra Condensed"/>
              <a:ea typeface="Fira Sans Extra Condensed"/>
              <a:cs typeface="Fira Sans Extra Condensed"/>
              <a:sym typeface="Fira Sans Extra Condensed"/>
            </a:endParaRPr>
          </a:p>
        </p:txBody>
      </p:sp>
      <p:sp>
        <p:nvSpPr>
          <p:cNvPr id="302" name="Google Shape;302;p28"/>
          <p:cNvSpPr txBox="1"/>
          <p:nvPr/>
        </p:nvSpPr>
        <p:spPr>
          <a:xfrm>
            <a:off x="6869988" y="1019425"/>
            <a:ext cx="155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Fira Sans Extra Condensed"/>
                <a:ea typeface="Fira Sans Extra Condensed"/>
                <a:cs typeface="Fira Sans Extra Condensed"/>
                <a:sym typeface="Fira Sans Extra Condensed"/>
              </a:rPr>
              <a:t>High Sugar</a:t>
            </a:r>
            <a:endParaRPr b="1" sz="1600">
              <a:latin typeface="Fira Sans Extra Condensed"/>
              <a:ea typeface="Fira Sans Extra Condensed"/>
              <a:cs typeface="Fira Sans Extra Condensed"/>
              <a:sym typeface="Fira Sans Extra Condense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9"/>
          <p:cNvSpPr txBox="1"/>
          <p:nvPr>
            <p:ph type="title"/>
          </p:nvPr>
        </p:nvSpPr>
        <p:spPr>
          <a:xfrm>
            <a:off x="593125" y="159725"/>
            <a:ext cx="76887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a:t>
            </a:r>
            <a:r>
              <a:rPr lang="en" sz="3000"/>
              <a:t>ack of and poor quality of controls</a:t>
            </a:r>
            <a:endParaRPr sz="3000"/>
          </a:p>
        </p:txBody>
      </p:sp>
      <p:sp>
        <p:nvSpPr>
          <p:cNvPr id="308" name="Google Shape;308;p29"/>
          <p:cNvSpPr/>
          <p:nvPr/>
        </p:nvSpPr>
        <p:spPr>
          <a:xfrm>
            <a:off x="5847900" y="1205225"/>
            <a:ext cx="2285399" cy="1938994"/>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100">
                <a:solidFill>
                  <a:schemeClr val="lt2"/>
                </a:solidFill>
                <a:latin typeface="Fira Sans Extra Condensed"/>
                <a:ea typeface="Fira Sans Extra Condensed"/>
                <a:cs typeface="Fira Sans Extra Condensed"/>
                <a:sym typeface="Fira Sans Extra Condensed"/>
              </a:rPr>
              <a:t>59% of residents have either poor control or no control for their conditions.</a:t>
            </a:r>
            <a:endParaRPr sz="2300"/>
          </a:p>
        </p:txBody>
      </p:sp>
      <p:pic>
        <p:nvPicPr>
          <p:cNvPr id="309" name="Google Shape;309;p29"/>
          <p:cNvPicPr preferRelativeResize="0"/>
          <p:nvPr/>
        </p:nvPicPr>
        <p:blipFill>
          <a:blip r:embed="rId3">
            <a:alphaModFix/>
          </a:blip>
          <a:stretch>
            <a:fillRect/>
          </a:stretch>
        </p:blipFill>
        <p:spPr>
          <a:xfrm>
            <a:off x="1852275" y="844375"/>
            <a:ext cx="3966600" cy="4042155"/>
          </a:xfrm>
          <a:prstGeom prst="rect">
            <a:avLst/>
          </a:prstGeom>
          <a:noFill/>
          <a:ln>
            <a:noFill/>
          </a:ln>
        </p:spPr>
      </p:pic>
      <p:sp>
        <p:nvSpPr>
          <p:cNvPr id="310" name="Google Shape;310;p29"/>
          <p:cNvSpPr/>
          <p:nvPr/>
        </p:nvSpPr>
        <p:spPr>
          <a:xfrm flipH="1">
            <a:off x="4571850" y="918500"/>
            <a:ext cx="1110600" cy="3968100"/>
          </a:xfrm>
          <a:prstGeom prst="rect">
            <a:avLst/>
          </a:prstGeom>
          <a:noFill/>
          <a:ln cap="flat" cmpd="sng" w="19050">
            <a:solidFill>
              <a:srgbClr val="980000"/>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0"/>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Medical conditions are poorly controlled</a:t>
            </a:r>
            <a:endParaRPr/>
          </a:p>
        </p:txBody>
      </p:sp>
      <p:sp>
        <p:nvSpPr>
          <p:cNvPr id="316" name="Google Shape;316;p30"/>
          <p:cNvSpPr txBox="1"/>
          <p:nvPr>
            <p:ph idx="1" type="body"/>
          </p:nvPr>
        </p:nvSpPr>
        <p:spPr>
          <a:xfrm>
            <a:off x="729450" y="2078875"/>
            <a:ext cx="7688700" cy="29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317" name="Google Shape;317;p30" title="Points scored"/>
          <p:cNvPicPr preferRelativeResize="0"/>
          <p:nvPr/>
        </p:nvPicPr>
        <p:blipFill>
          <a:blip r:embed="rId3">
            <a:alphaModFix/>
          </a:blip>
          <a:stretch>
            <a:fillRect/>
          </a:stretch>
        </p:blipFill>
        <p:spPr>
          <a:xfrm>
            <a:off x="159125" y="1374158"/>
            <a:ext cx="4181175" cy="2585341"/>
          </a:xfrm>
          <a:prstGeom prst="rect">
            <a:avLst/>
          </a:prstGeom>
          <a:noFill/>
          <a:ln>
            <a:noFill/>
          </a:ln>
        </p:spPr>
      </p:pic>
      <p:sp>
        <p:nvSpPr>
          <p:cNvPr id="318" name="Google Shape;318;p30"/>
          <p:cNvSpPr/>
          <p:nvPr/>
        </p:nvSpPr>
        <p:spPr>
          <a:xfrm>
            <a:off x="3128175" y="3573825"/>
            <a:ext cx="1518147" cy="1380904"/>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45% of those with poor control have poor cholesterol control.</a:t>
            </a:r>
            <a:endParaRPr b="1" sz="1600">
              <a:solidFill>
                <a:schemeClr val="lt1"/>
              </a:solidFill>
              <a:latin typeface="Fira Sans Extra Condensed"/>
              <a:ea typeface="Fira Sans Extra Condensed"/>
              <a:cs typeface="Fira Sans Extra Condensed"/>
              <a:sym typeface="Fira Sans Extra Condensed"/>
            </a:endParaRPr>
          </a:p>
        </p:txBody>
      </p:sp>
      <p:sp>
        <p:nvSpPr>
          <p:cNvPr id="319" name="Google Shape;319;p30"/>
          <p:cNvSpPr/>
          <p:nvPr/>
        </p:nvSpPr>
        <p:spPr>
          <a:xfrm>
            <a:off x="6974325" y="152400"/>
            <a:ext cx="1696759" cy="1380904"/>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Fira Sans Extra Condensed"/>
                <a:ea typeface="Fira Sans Extra Condensed"/>
                <a:cs typeface="Fira Sans Extra Condensed"/>
                <a:sym typeface="Fira Sans Extra Condensed"/>
              </a:rPr>
              <a:t>High blood pressure and cholesterol are badly controlled.</a:t>
            </a:r>
            <a:endParaRPr b="1" sz="1600">
              <a:solidFill>
                <a:srgbClr val="FFFFFF"/>
              </a:solidFill>
              <a:latin typeface="Fira Sans Extra Condensed"/>
              <a:ea typeface="Fira Sans Extra Condensed"/>
              <a:cs typeface="Fira Sans Extra Condensed"/>
              <a:sym typeface="Fira Sans Extra Condensed"/>
            </a:endParaRPr>
          </a:p>
        </p:txBody>
      </p:sp>
      <p:pic>
        <p:nvPicPr>
          <p:cNvPr id="320" name="Google Shape;320;p30"/>
          <p:cNvPicPr preferRelativeResize="0"/>
          <p:nvPr/>
        </p:nvPicPr>
        <p:blipFill>
          <a:blip r:embed="rId4">
            <a:alphaModFix/>
          </a:blip>
          <a:stretch>
            <a:fillRect/>
          </a:stretch>
        </p:blipFill>
        <p:spPr>
          <a:xfrm>
            <a:off x="4982250" y="1624575"/>
            <a:ext cx="4087550" cy="327001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1"/>
          <p:cNvSpPr txBox="1"/>
          <p:nvPr>
            <p:ph type="title"/>
          </p:nvPr>
        </p:nvSpPr>
        <p:spPr>
          <a:xfrm>
            <a:off x="376425" y="443900"/>
            <a:ext cx="85101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Poor control correlates with significantly higher health risk</a:t>
            </a:r>
            <a:endParaRPr/>
          </a:p>
        </p:txBody>
      </p:sp>
      <p:pic>
        <p:nvPicPr>
          <p:cNvPr id="326" name="Google Shape;326;p31"/>
          <p:cNvPicPr preferRelativeResize="0"/>
          <p:nvPr/>
        </p:nvPicPr>
        <p:blipFill>
          <a:blip r:embed="rId3">
            <a:alphaModFix/>
          </a:blip>
          <a:stretch>
            <a:fillRect/>
          </a:stretch>
        </p:blipFill>
        <p:spPr>
          <a:xfrm>
            <a:off x="2272825" y="1017850"/>
            <a:ext cx="5157028" cy="4125650"/>
          </a:xfrm>
          <a:prstGeom prst="rect">
            <a:avLst/>
          </a:prstGeom>
          <a:noFill/>
          <a:ln>
            <a:noFill/>
          </a:ln>
        </p:spPr>
      </p:pic>
      <p:sp>
        <p:nvSpPr>
          <p:cNvPr id="327" name="Google Shape;327;p31"/>
          <p:cNvSpPr/>
          <p:nvPr/>
        </p:nvSpPr>
        <p:spPr>
          <a:xfrm>
            <a:off x="98300" y="1694350"/>
            <a:ext cx="2031264" cy="1744220"/>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Fira Sans Extra Condensed"/>
                <a:ea typeface="Fira Sans Extra Condensed"/>
                <a:cs typeface="Fira Sans Extra Condensed"/>
                <a:sym typeface="Fira Sans Extra Condensed"/>
              </a:rPr>
              <a:t>Those with poor control are more likely to have higher health risk.</a:t>
            </a:r>
            <a:endParaRPr sz="2000"/>
          </a:p>
        </p:txBody>
      </p:sp>
      <p:pic>
        <p:nvPicPr>
          <p:cNvPr id="328" name="Google Shape;328;p31"/>
          <p:cNvPicPr preferRelativeResize="0"/>
          <p:nvPr/>
        </p:nvPicPr>
        <p:blipFill>
          <a:blip r:embed="rId4">
            <a:alphaModFix/>
          </a:blip>
          <a:stretch>
            <a:fillRect/>
          </a:stretch>
        </p:blipFill>
        <p:spPr>
          <a:xfrm>
            <a:off x="2129550" y="1017850"/>
            <a:ext cx="923925" cy="4381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Analytical Framework</a:t>
            </a:r>
            <a:endParaRPr/>
          </a:p>
        </p:txBody>
      </p:sp>
      <p:grpSp>
        <p:nvGrpSpPr>
          <p:cNvPr id="91" name="Google Shape;91;p14"/>
          <p:cNvGrpSpPr/>
          <p:nvPr/>
        </p:nvGrpSpPr>
        <p:grpSpPr>
          <a:xfrm>
            <a:off x="833025" y="3763850"/>
            <a:ext cx="7477977" cy="874431"/>
            <a:chOff x="833013" y="1243225"/>
            <a:chExt cx="7477977" cy="874431"/>
          </a:xfrm>
        </p:grpSpPr>
        <p:sp>
          <p:nvSpPr>
            <p:cNvPr id="92" name="Google Shape;92;p14"/>
            <p:cNvSpPr/>
            <p:nvPr/>
          </p:nvSpPr>
          <p:spPr>
            <a:xfrm>
              <a:off x="5053462" y="1407100"/>
              <a:ext cx="3257528" cy="633082"/>
            </a:xfrm>
            <a:custGeom>
              <a:rect b="b" l="l" r="r" t="t"/>
              <a:pathLst>
                <a:path extrusionOk="0" h="17384" w="72153">
                  <a:moveTo>
                    <a:pt x="1" y="1"/>
                  </a:moveTo>
                  <a:lnTo>
                    <a:pt x="1" y="17384"/>
                  </a:lnTo>
                  <a:lnTo>
                    <a:pt x="72153" y="17384"/>
                  </a:lnTo>
                  <a:lnTo>
                    <a:pt x="72153" y="1"/>
                  </a:lnTo>
                  <a:close/>
                </a:path>
              </a:pathLst>
            </a:custGeom>
            <a:solidFill>
              <a:schemeClr val="lt2"/>
            </a:solidFill>
            <a:ln>
              <a:noFill/>
            </a:ln>
          </p:spPr>
          <p:txBody>
            <a:bodyPr anchorCtr="0" anchor="ctr" bIns="91425" lIns="182875" spcFirstLastPara="1" rIns="182875" wrap="square" tIns="91425">
              <a:noAutofit/>
            </a:bodyPr>
            <a:lstStyle/>
            <a:p>
              <a:pPr indent="0" lvl="0" marL="0" rtl="0" algn="ctr">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Filtering and Handling</a:t>
              </a:r>
              <a:endParaRPr sz="1500">
                <a:solidFill>
                  <a:srgbClr val="FFFFFF"/>
                </a:solidFill>
              </a:endParaRPr>
            </a:p>
          </p:txBody>
        </p:sp>
        <p:sp>
          <p:nvSpPr>
            <p:cNvPr id="93" name="Google Shape;93;p14"/>
            <p:cNvSpPr/>
            <p:nvPr/>
          </p:nvSpPr>
          <p:spPr>
            <a:xfrm>
              <a:off x="833013" y="1511673"/>
              <a:ext cx="545349" cy="423935"/>
            </a:xfrm>
            <a:custGeom>
              <a:rect b="b" l="l" r="r" t="t"/>
              <a:pathLst>
                <a:path extrusionOk="0" h="17419" w="28885">
                  <a:moveTo>
                    <a:pt x="0" y="0"/>
                  </a:moveTo>
                  <a:lnTo>
                    <a:pt x="0" y="17419"/>
                  </a:lnTo>
                  <a:lnTo>
                    <a:pt x="28885" y="17419"/>
                  </a:lnTo>
                  <a:lnTo>
                    <a:pt x="28885" y="0"/>
                  </a:lnTo>
                  <a:close/>
                </a:path>
              </a:pathLst>
            </a:cu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solidFill>
                    <a:schemeClr val="accent1"/>
                  </a:solidFill>
                  <a:latin typeface="Fira Sans Extra Condensed Medium"/>
                  <a:ea typeface="Fira Sans Extra Condensed Medium"/>
                  <a:cs typeface="Fira Sans Extra Condensed Medium"/>
                  <a:sym typeface="Fira Sans Extra Condensed Medium"/>
                </a:rPr>
                <a:t>01</a:t>
              </a:r>
              <a:endParaRPr sz="1200">
                <a:solidFill>
                  <a:schemeClr val="accent1"/>
                </a:solidFill>
              </a:endParaRPr>
            </a:p>
          </p:txBody>
        </p:sp>
        <p:sp>
          <p:nvSpPr>
            <p:cNvPr id="94" name="Google Shape;94;p14"/>
            <p:cNvSpPr/>
            <p:nvPr/>
          </p:nvSpPr>
          <p:spPr>
            <a:xfrm rot="10800000">
              <a:off x="3783488" y="1243225"/>
              <a:ext cx="939279" cy="874431"/>
            </a:xfrm>
            <a:custGeom>
              <a:rect b="b" l="l" r="r" t="t"/>
              <a:pathLst>
                <a:path extrusionOk="0" h="30171" w="28362">
                  <a:moveTo>
                    <a:pt x="0" y="1"/>
                  </a:moveTo>
                  <a:lnTo>
                    <a:pt x="0" y="23527"/>
                  </a:lnTo>
                  <a:lnTo>
                    <a:pt x="14181" y="30171"/>
                  </a:lnTo>
                  <a:lnTo>
                    <a:pt x="28361" y="23527"/>
                  </a:lnTo>
                  <a:lnTo>
                    <a:pt x="28361" y="1"/>
                  </a:lnTo>
                  <a:lnTo>
                    <a:pt x="14181" y="6632"/>
                  </a:lnTo>
                  <a:lnTo>
                    <a:pt x="0" y="1"/>
                  </a:lnTo>
                  <a:close/>
                </a:path>
              </a:pathLst>
            </a:custGeom>
            <a:solidFill>
              <a:schemeClr val="accent1"/>
            </a:solidFill>
            <a:ln>
              <a:noFill/>
            </a:ln>
          </p:spPr>
          <p:txBody>
            <a:bodyPr anchorCtr="0" anchor="ctr" bIns="91425" lIns="91425" spcFirstLastPara="1" rIns="91425" wrap="square" tIns="182875">
              <a:noAutofit/>
            </a:bodyPr>
            <a:lstStyle/>
            <a:p>
              <a:pPr indent="0" lvl="0" marL="0" rtl="0" algn="ctr">
                <a:spcBef>
                  <a:spcPts val="0"/>
                </a:spcBef>
                <a:spcAft>
                  <a:spcPts val="0"/>
                </a:spcAft>
                <a:buClr>
                  <a:schemeClr val="dk1"/>
                </a:buClr>
                <a:buSzPts val="1100"/>
                <a:buFont typeface="Arial"/>
                <a:buNone/>
              </a:pPr>
              <a:r>
                <a:t/>
              </a:r>
              <a:endParaRPr sz="2400">
                <a:latin typeface="Fira Sans Extra Condensed Medium"/>
                <a:ea typeface="Fira Sans Extra Condensed Medium"/>
                <a:cs typeface="Fira Sans Extra Condensed Medium"/>
                <a:sym typeface="Fira Sans Extra Condensed Medium"/>
              </a:endParaRPr>
            </a:p>
          </p:txBody>
        </p:sp>
        <p:sp>
          <p:nvSpPr>
            <p:cNvPr id="95" name="Google Shape;95;p14"/>
            <p:cNvSpPr/>
            <p:nvPr/>
          </p:nvSpPr>
          <p:spPr>
            <a:xfrm>
              <a:off x="1378375" y="1511675"/>
              <a:ext cx="2074448" cy="423935"/>
            </a:xfrm>
            <a:custGeom>
              <a:rect b="b" l="l" r="r" t="t"/>
              <a:pathLst>
                <a:path extrusionOk="0" h="17419" w="28885">
                  <a:moveTo>
                    <a:pt x="0" y="0"/>
                  </a:moveTo>
                  <a:lnTo>
                    <a:pt x="0" y="17419"/>
                  </a:lnTo>
                  <a:lnTo>
                    <a:pt x="28885" y="17419"/>
                  </a:lnTo>
                  <a:lnTo>
                    <a:pt x="28885"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Data Cleaning</a:t>
              </a:r>
              <a:endParaRPr sz="1200">
                <a:solidFill>
                  <a:srgbClr val="FFFFFF"/>
                </a:solidFill>
              </a:endParaRPr>
            </a:p>
          </p:txBody>
        </p:sp>
      </p:grpSp>
      <p:grpSp>
        <p:nvGrpSpPr>
          <p:cNvPr id="96" name="Google Shape;96;p14"/>
          <p:cNvGrpSpPr/>
          <p:nvPr/>
        </p:nvGrpSpPr>
        <p:grpSpPr>
          <a:xfrm>
            <a:off x="832975" y="2911804"/>
            <a:ext cx="7477977" cy="874431"/>
            <a:chOff x="833013" y="2014854"/>
            <a:chExt cx="7477977" cy="874431"/>
          </a:xfrm>
        </p:grpSpPr>
        <p:sp>
          <p:nvSpPr>
            <p:cNvPr id="97" name="Google Shape;97;p14"/>
            <p:cNvSpPr/>
            <p:nvPr/>
          </p:nvSpPr>
          <p:spPr>
            <a:xfrm>
              <a:off x="5053462" y="2168254"/>
              <a:ext cx="3257528" cy="633082"/>
            </a:xfrm>
            <a:custGeom>
              <a:rect b="b" l="l" r="r" t="t"/>
              <a:pathLst>
                <a:path extrusionOk="0" h="17384" w="72153">
                  <a:moveTo>
                    <a:pt x="1" y="1"/>
                  </a:moveTo>
                  <a:lnTo>
                    <a:pt x="1" y="17384"/>
                  </a:lnTo>
                  <a:lnTo>
                    <a:pt x="72153" y="17384"/>
                  </a:lnTo>
                  <a:lnTo>
                    <a:pt x="72153" y="1"/>
                  </a:lnTo>
                  <a:close/>
                </a:path>
              </a:pathLst>
            </a:custGeom>
            <a:solidFill>
              <a:schemeClr val="lt2"/>
            </a:solidFill>
            <a:ln>
              <a:noFill/>
            </a:ln>
          </p:spPr>
          <p:txBody>
            <a:bodyPr anchorCtr="0" anchor="ctr" bIns="91425" lIns="182875" spcFirstLastPara="1" rIns="182875" wrap="square" tIns="91425">
              <a:noAutofit/>
            </a:bodyPr>
            <a:lstStyle/>
            <a:p>
              <a:pPr indent="0" lvl="0" marL="0" rtl="0" algn="ctr">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Data Visualisations</a:t>
              </a:r>
              <a:endParaRPr sz="1500">
                <a:solidFill>
                  <a:schemeClr val="dk1"/>
                </a:solidFill>
                <a:latin typeface="Roboto"/>
                <a:ea typeface="Roboto"/>
                <a:cs typeface="Roboto"/>
                <a:sym typeface="Roboto"/>
              </a:endParaRPr>
            </a:p>
          </p:txBody>
        </p:sp>
        <p:sp>
          <p:nvSpPr>
            <p:cNvPr id="98" name="Google Shape;98;p14"/>
            <p:cNvSpPr/>
            <p:nvPr/>
          </p:nvSpPr>
          <p:spPr>
            <a:xfrm>
              <a:off x="833013" y="2272827"/>
              <a:ext cx="545349" cy="423935"/>
            </a:xfrm>
            <a:custGeom>
              <a:rect b="b" l="l" r="r" t="t"/>
              <a:pathLst>
                <a:path extrusionOk="0" h="17419" w="28885">
                  <a:moveTo>
                    <a:pt x="0" y="0"/>
                  </a:moveTo>
                  <a:lnTo>
                    <a:pt x="0" y="17419"/>
                  </a:lnTo>
                  <a:lnTo>
                    <a:pt x="28885" y="17419"/>
                  </a:lnTo>
                  <a:lnTo>
                    <a:pt x="28885" y="0"/>
                  </a:lnTo>
                  <a:close/>
                </a:path>
              </a:pathLst>
            </a:custGeom>
            <a:solidFill>
              <a:srgbClr val="FFFFFF"/>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solidFill>
                    <a:schemeClr val="accent2"/>
                  </a:solidFill>
                  <a:latin typeface="Fira Sans Extra Condensed Medium"/>
                  <a:ea typeface="Fira Sans Extra Condensed Medium"/>
                  <a:cs typeface="Fira Sans Extra Condensed Medium"/>
                  <a:sym typeface="Fira Sans Extra Condensed Medium"/>
                </a:rPr>
                <a:t>02</a:t>
              </a:r>
              <a:endParaRPr sz="1200">
                <a:solidFill>
                  <a:schemeClr val="accent2"/>
                </a:solidFill>
              </a:endParaRPr>
            </a:p>
          </p:txBody>
        </p:sp>
        <p:sp>
          <p:nvSpPr>
            <p:cNvPr id="99" name="Google Shape;99;p14"/>
            <p:cNvSpPr/>
            <p:nvPr/>
          </p:nvSpPr>
          <p:spPr>
            <a:xfrm rot="10800000">
              <a:off x="3774575" y="2014854"/>
              <a:ext cx="939279" cy="874431"/>
            </a:xfrm>
            <a:custGeom>
              <a:rect b="b" l="l" r="r" t="t"/>
              <a:pathLst>
                <a:path extrusionOk="0" h="30171" w="28362">
                  <a:moveTo>
                    <a:pt x="0" y="1"/>
                  </a:moveTo>
                  <a:lnTo>
                    <a:pt x="0" y="23527"/>
                  </a:lnTo>
                  <a:lnTo>
                    <a:pt x="14181" y="30171"/>
                  </a:lnTo>
                  <a:lnTo>
                    <a:pt x="28361" y="23527"/>
                  </a:lnTo>
                  <a:lnTo>
                    <a:pt x="28361" y="1"/>
                  </a:lnTo>
                  <a:lnTo>
                    <a:pt x="14181" y="6632"/>
                  </a:lnTo>
                  <a:lnTo>
                    <a:pt x="0" y="1"/>
                  </a:lnTo>
                  <a:close/>
                </a:path>
              </a:pathLst>
            </a:custGeom>
            <a:solidFill>
              <a:schemeClr val="accent2"/>
            </a:solidFill>
            <a:ln>
              <a:noFill/>
            </a:ln>
          </p:spPr>
          <p:txBody>
            <a:bodyPr anchorCtr="0" anchor="ctr" bIns="91425" lIns="91425" spcFirstLastPara="1" rIns="91425" wrap="square" tIns="182875">
              <a:noAutofit/>
            </a:bodyPr>
            <a:lstStyle/>
            <a:p>
              <a:pPr indent="0" lvl="0" marL="0" rtl="0" algn="ctr">
                <a:spcBef>
                  <a:spcPts val="0"/>
                </a:spcBef>
                <a:spcAft>
                  <a:spcPts val="0"/>
                </a:spcAft>
                <a:buClr>
                  <a:schemeClr val="dk1"/>
                </a:buClr>
                <a:buSzPts val="1100"/>
                <a:buFont typeface="Arial"/>
                <a:buNone/>
              </a:pPr>
              <a:r>
                <a:t/>
              </a:r>
              <a:endParaRPr sz="2400">
                <a:latin typeface="Fira Sans Extra Condensed Medium"/>
                <a:ea typeface="Fira Sans Extra Condensed Medium"/>
                <a:cs typeface="Fira Sans Extra Condensed Medium"/>
                <a:sym typeface="Fira Sans Extra Condensed Medium"/>
              </a:endParaRPr>
            </a:p>
          </p:txBody>
        </p:sp>
        <p:sp>
          <p:nvSpPr>
            <p:cNvPr id="100" name="Google Shape;100;p14"/>
            <p:cNvSpPr/>
            <p:nvPr/>
          </p:nvSpPr>
          <p:spPr>
            <a:xfrm>
              <a:off x="1378377" y="2272825"/>
              <a:ext cx="2056612" cy="423935"/>
            </a:xfrm>
            <a:custGeom>
              <a:rect b="b" l="l" r="r" t="t"/>
              <a:pathLst>
                <a:path extrusionOk="0" h="17419" w="28885">
                  <a:moveTo>
                    <a:pt x="0" y="0"/>
                  </a:moveTo>
                  <a:lnTo>
                    <a:pt x="0" y="17419"/>
                  </a:lnTo>
                  <a:lnTo>
                    <a:pt x="28885" y="17419"/>
                  </a:lnTo>
                  <a:lnTo>
                    <a:pt x="28885" y="0"/>
                  </a:ln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Descriptive Analytics</a:t>
              </a:r>
              <a:endParaRPr sz="1200">
                <a:solidFill>
                  <a:srgbClr val="FFFFFF"/>
                </a:solidFill>
              </a:endParaRPr>
            </a:p>
          </p:txBody>
        </p:sp>
      </p:grpSp>
      <p:grpSp>
        <p:nvGrpSpPr>
          <p:cNvPr id="101" name="Google Shape;101;p14"/>
          <p:cNvGrpSpPr/>
          <p:nvPr/>
        </p:nvGrpSpPr>
        <p:grpSpPr>
          <a:xfrm>
            <a:off x="833025" y="2059733"/>
            <a:ext cx="7477977" cy="874431"/>
            <a:chOff x="833013" y="2786458"/>
            <a:chExt cx="7477977" cy="874431"/>
          </a:xfrm>
        </p:grpSpPr>
        <p:sp>
          <p:nvSpPr>
            <p:cNvPr id="102" name="Google Shape;102;p14"/>
            <p:cNvSpPr/>
            <p:nvPr/>
          </p:nvSpPr>
          <p:spPr>
            <a:xfrm>
              <a:off x="5053462" y="2929408"/>
              <a:ext cx="3257528" cy="633082"/>
            </a:xfrm>
            <a:custGeom>
              <a:rect b="b" l="l" r="r" t="t"/>
              <a:pathLst>
                <a:path extrusionOk="0" h="17384" w="72153">
                  <a:moveTo>
                    <a:pt x="1" y="1"/>
                  </a:moveTo>
                  <a:lnTo>
                    <a:pt x="1" y="17384"/>
                  </a:lnTo>
                  <a:lnTo>
                    <a:pt x="72153" y="17384"/>
                  </a:lnTo>
                  <a:lnTo>
                    <a:pt x="72153" y="1"/>
                  </a:lnTo>
                  <a:close/>
                </a:path>
              </a:pathLst>
            </a:custGeom>
            <a:solidFill>
              <a:schemeClr val="lt2"/>
            </a:solidFill>
            <a:ln>
              <a:noFill/>
            </a:ln>
          </p:spPr>
          <p:txBody>
            <a:bodyPr anchorCtr="0" anchor="ctr" bIns="91425" lIns="182875" spcFirstLastPara="1" rIns="182875" wrap="square" tIns="91425">
              <a:noAutofit/>
            </a:bodyPr>
            <a:lstStyle/>
            <a:p>
              <a:pPr indent="0" lvl="0" marL="0" rtl="0" algn="ctr">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Insights</a:t>
              </a:r>
              <a:endParaRPr sz="1500">
                <a:solidFill>
                  <a:schemeClr val="dk1"/>
                </a:solidFill>
                <a:latin typeface="Roboto"/>
                <a:ea typeface="Roboto"/>
                <a:cs typeface="Roboto"/>
                <a:sym typeface="Roboto"/>
              </a:endParaRPr>
            </a:p>
          </p:txBody>
        </p:sp>
        <p:sp>
          <p:nvSpPr>
            <p:cNvPr id="103" name="Google Shape;103;p14"/>
            <p:cNvSpPr/>
            <p:nvPr/>
          </p:nvSpPr>
          <p:spPr>
            <a:xfrm>
              <a:off x="833013" y="3033981"/>
              <a:ext cx="545349" cy="423935"/>
            </a:xfrm>
            <a:custGeom>
              <a:rect b="b" l="l" r="r" t="t"/>
              <a:pathLst>
                <a:path extrusionOk="0" h="17419" w="28885">
                  <a:moveTo>
                    <a:pt x="0" y="0"/>
                  </a:moveTo>
                  <a:lnTo>
                    <a:pt x="0" y="17419"/>
                  </a:lnTo>
                  <a:lnTo>
                    <a:pt x="28885" y="17419"/>
                  </a:lnTo>
                  <a:lnTo>
                    <a:pt x="28885" y="0"/>
                  </a:lnTo>
                  <a:close/>
                </a:path>
              </a:pathLst>
            </a:custGeom>
            <a:solidFill>
              <a:srgbClr val="FFFFFF"/>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solidFill>
                    <a:schemeClr val="accent3"/>
                  </a:solidFill>
                  <a:latin typeface="Fira Sans Extra Condensed Medium"/>
                  <a:ea typeface="Fira Sans Extra Condensed Medium"/>
                  <a:cs typeface="Fira Sans Extra Condensed Medium"/>
                  <a:sym typeface="Fira Sans Extra Condensed Medium"/>
                </a:rPr>
                <a:t>03</a:t>
              </a:r>
              <a:endParaRPr sz="1200">
                <a:solidFill>
                  <a:schemeClr val="accent3"/>
                </a:solidFill>
              </a:endParaRPr>
            </a:p>
          </p:txBody>
        </p:sp>
        <p:sp>
          <p:nvSpPr>
            <p:cNvPr id="104" name="Google Shape;104;p14"/>
            <p:cNvSpPr/>
            <p:nvPr/>
          </p:nvSpPr>
          <p:spPr>
            <a:xfrm rot="10800000">
              <a:off x="3770088" y="2786458"/>
              <a:ext cx="939279" cy="874431"/>
            </a:xfrm>
            <a:custGeom>
              <a:rect b="b" l="l" r="r" t="t"/>
              <a:pathLst>
                <a:path extrusionOk="0" h="30171" w="28362">
                  <a:moveTo>
                    <a:pt x="0" y="1"/>
                  </a:moveTo>
                  <a:lnTo>
                    <a:pt x="0" y="23527"/>
                  </a:lnTo>
                  <a:lnTo>
                    <a:pt x="14181" y="30171"/>
                  </a:lnTo>
                  <a:lnTo>
                    <a:pt x="28361" y="23527"/>
                  </a:lnTo>
                  <a:lnTo>
                    <a:pt x="28361" y="1"/>
                  </a:lnTo>
                  <a:lnTo>
                    <a:pt x="14181" y="6632"/>
                  </a:lnTo>
                  <a:lnTo>
                    <a:pt x="0" y="1"/>
                  </a:lnTo>
                  <a:close/>
                </a:path>
              </a:pathLst>
            </a:custGeom>
            <a:solidFill>
              <a:schemeClr val="accent3"/>
            </a:solidFill>
            <a:ln>
              <a:noFill/>
            </a:ln>
          </p:spPr>
          <p:txBody>
            <a:bodyPr anchorCtr="0" anchor="ctr" bIns="91425" lIns="91425" spcFirstLastPara="1" rIns="91425" wrap="square" tIns="182875">
              <a:noAutofit/>
            </a:bodyPr>
            <a:lstStyle/>
            <a:p>
              <a:pPr indent="0" lvl="0" marL="0" rtl="0" algn="ctr">
                <a:spcBef>
                  <a:spcPts val="0"/>
                </a:spcBef>
                <a:spcAft>
                  <a:spcPts val="0"/>
                </a:spcAft>
                <a:buClr>
                  <a:schemeClr val="dk1"/>
                </a:buClr>
                <a:buSzPts val="1100"/>
                <a:buFont typeface="Arial"/>
                <a:buNone/>
              </a:pPr>
              <a:r>
                <a:t/>
              </a:r>
              <a:endParaRPr sz="2400">
                <a:latin typeface="Fira Sans Extra Condensed Medium"/>
                <a:ea typeface="Fira Sans Extra Condensed Medium"/>
                <a:cs typeface="Fira Sans Extra Condensed Medium"/>
                <a:sym typeface="Fira Sans Extra Condensed Medium"/>
              </a:endParaRPr>
            </a:p>
          </p:txBody>
        </p:sp>
        <p:sp>
          <p:nvSpPr>
            <p:cNvPr id="105" name="Google Shape;105;p14"/>
            <p:cNvSpPr/>
            <p:nvPr/>
          </p:nvSpPr>
          <p:spPr>
            <a:xfrm>
              <a:off x="1378377" y="3033975"/>
              <a:ext cx="2047658" cy="423935"/>
            </a:xfrm>
            <a:custGeom>
              <a:rect b="b" l="l" r="r" t="t"/>
              <a:pathLst>
                <a:path extrusionOk="0" h="17419" w="28885">
                  <a:moveTo>
                    <a:pt x="0" y="0"/>
                  </a:moveTo>
                  <a:lnTo>
                    <a:pt x="0" y="17419"/>
                  </a:lnTo>
                  <a:lnTo>
                    <a:pt x="28885" y="17419"/>
                  </a:lnTo>
                  <a:lnTo>
                    <a:pt x="28885"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18287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Diagnostic Analytics</a:t>
              </a:r>
              <a:endParaRPr sz="1200">
                <a:solidFill>
                  <a:srgbClr val="FFFFFF"/>
                </a:solidFill>
              </a:endParaRPr>
            </a:p>
          </p:txBody>
        </p:sp>
      </p:grpSp>
      <p:grpSp>
        <p:nvGrpSpPr>
          <p:cNvPr id="106" name="Google Shape;106;p14"/>
          <p:cNvGrpSpPr/>
          <p:nvPr/>
        </p:nvGrpSpPr>
        <p:grpSpPr>
          <a:xfrm>
            <a:off x="832988" y="1219488"/>
            <a:ext cx="7477977" cy="874431"/>
            <a:chOff x="833013" y="3569888"/>
            <a:chExt cx="7477977" cy="874431"/>
          </a:xfrm>
        </p:grpSpPr>
        <p:sp>
          <p:nvSpPr>
            <p:cNvPr id="107" name="Google Shape;107;p14"/>
            <p:cNvSpPr/>
            <p:nvPr/>
          </p:nvSpPr>
          <p:spPr>
            <a:xfrm>
              <a:off x="5053462" y="3690562"/>
              <a:ext cx="3257528" cy="633082"/>
            </a:xfrm>
            <a:custGeom>
              <a:rect b="b" l="l" r="r" t="t"/>
              <a:pathLst>
                <a:path extrusionOk="0" h="17384" w="72153">
                  <a:moveTo>
                    <a:pt x="1" y="1"/>
                  </a:moveTo>
                  <a:lnTo>
                    <a:pt x="1" y="17384"/>
                  </a:lnTo>
                  <a:lnTo>
                    <a:pt x="72153" y="17384"/>
                  </a:lnTo>
                  <a:lnTo>
                    <a:pt x="72153" y="1"/>
                  </a:lnTo>
                  <a:close/>
                </a:path>
              </a:pathLst>
            </a:custGeom>
            <a:solidFill>
              <a:schemeClr val="lt2"/>
            </a:solidFill>
            <a:ln>
              <a:noFill/>
            </a:ln>
          </p:spPr>
          <p:txBody>
            <a:bodyPr anchorCtr="0" anchor="ctr" bIns="91425" lIns="182875" spcFirstLastPara="1" rIns="182875" wrap="square" tIns="91425">
              <a:noAutofit/>
            </a:bodyPr>
            <a:lstStyle/>
            <a:p>
              <a:pPr indent="0" lvl="0" marL="0" rtl="0" algn="ctr">
                <a:spcBef>
                  <a:spcPts val="0"/>
                </a:spcBef>
                <a:spcAft>
                  <a:spcPts val="0"/>
                </a:spcAft>
                <a:buClr>
                  <a:schemeClr val="dk1"/>
                </a:buClr>
                <a:buSzPts val="1100"/>
                <a:buFont typeface="Arial"/>
                <a:buNone/>
              </a:pPr>
              <a:r>
                <a:rPr lang="en" sz="1500">
                  <a:solidFill>
                    <a:schemeClr val="dk1"/>
                  </a:solidFill>
                  <a:latin typeface="Roboto"/>
                  <a:ea typeface="Roboto"/>
                  <a:cs typeface="Roboto"/>
                  <a:sym typeface="Roboto"/>
                </a:rPr>
                <a:t>Problem Solving</a:t>
              </a:r>
              <a:endParaRPr sz="1500">
                <a:solidFill>
                  <a:schemeClr val="dk1"/>
                </a:solidFill>
                <a:latin typeface="Roboto"/>
                <a:ea typeface="Roboto"/>
                <a:cs typeface="Roboto"/>
                <a:sym typeface="Roboto"/>
              </a:endParaRPr>
            </a:p>
          </p:txBody>
        </p:sp>
        <p:sp>
          <p:nvSpPr>
            <p:cNvPr id="108" name="Google Shape;108;p14"/>
            <p:cNvSpPr/>
            <p:nvPr/>
          </p:nvSpPr>
          <p:spPr>
            <a:xfrm>
              <a:off x="833013" y="3795136"/>
              <a:ext cx="545349" cy="423935"/>
            </a:xfrm>
            <a:custGeom>
              <a:rect b="b" l="l" r="r" t="t"/>
              <a:pathLst>
                <a:path extrusionOk="0" h="17419" w="28885">
                  <a:moveTo>
                    <a:pt x="0" y="0"/>
                  </a:moveTo>
                  <a:lnTo>
                    <a:pt x="0" y="17419"/>
                  </a:lnTo>
                  <a:lnTo>
                    <a:pt x="28885" y="17419"/>
                  </a:lnTo>
                  <a:lnTo>
                    <a:pt x="28885" y="0"/>
                  </a:lnTo>
                  <a:close/>
                </a:path>
              </a:pathLst>
            </a:custGeom>
            <a:solidFill>
              <a:srgbClr val="FFFFFF"/>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solidFill>
                    <a:schemeClr val="accent6"/>
                  </a:solidFill>
                  <a:latin typeface="Fira Sans Extra Condensed Medium"/>
                  <a:ea typeface="Fira Sans Extra Condensed Medium"/>
                  <a:cs typeface="Fira Sans Extra Condensed Medium"/>
                  <a:sym typeface="Fira Sans Extra Condensed Medium"/>
                </a:rPr>
                <a:t>04</a:t>
              </a:r>
              <a:endParaRPr sz="1200">
                <a:solidFill>
                  <a:schemeClr val="accent6"/>
                </a:solidFill>
              </a:endParaRPr>
            </a:p>
          </p:txBody>
        </p:sp>
        <p:sp>
          <p:nvSpPr>
            <p:cNvPr id="109" name="Google Shape;109;p14"/>
            <p:cNvSpPr/>
            <p:nvPr/>
          </p:nvSpPr>
          <p:spPr>
            <a:xfrm rot="10800000">
              <a:off x="3765625" y="3569888"/>
              <a:ext cx="939279" cy="874431"/>
            </a:xfrm>
            <a:custGeom>
              <a:rect b="b" l="l" r="r" t="t"/>
              <a:pathLst>
                <a:path extrusionOk="0" h="30171" w="28362">
                  <a:moveTo>
                    <a:pt x="0" y="1"/>
                  </a:moveTo>
                  <a:lnTo>
                    <a:pt x="0" y="23527"/>
                  </a:lnTo>
                  <a:lnTo>
                    <a:pt x="14181" y="30171"/>
                  </a:lnTo>
                  <a:lnTo>
                    <a:pt x="28361" y="23527"/>
                  </a:lnTo>
                  <a:lnTo>
                    <a:pt x="28361" y="1"/>
                  </a:lnTo>
                  <a:lnTo>
                    <a:pt x="14181" y="6632"/>
                  </a:lnTo>
                  <a:lnTo>
                    <a:pt x="0" y="1"/>
                  </a:lnTo>
                  <a:close/>
                </a:path>
              </a:pathLst>
            </a:custGeom>
            <a:solidFill>
              <a:schemeClr val="accent6"/>
            </a:solidFill>
            <a:ln>
              <a:noFill/>
            </a:ln>
          </p:spPr>
          <p:txBody>
            <a:bodyPr anchorCtr="0" anchor="ctr" bIns="91425" lIns="91425" spcFirstLastPara="1" rIns="91425" wrap="square" tIns="182875">
              <a:noAutofit/>
            </a:bodyPr>
            <a:lstStyle/>
            <a:p>
              <a:pPr indent="0" lvl="0" marL="0" rtl="0" algn="ctr">
                <a:spcBef>
                  <a:spcPts val="0"/>
                </a:spcBef>
                <a:spcAft>
                  <a:spcPts val="0"/>
                </a:spcAft>
                <a:buClr>
                  <a:schemeClr val="dk1"/>
                </a:buClr>
                <a:buSzPts val="1100"/>
                <a:buFont typeface="Arial"/>
                <a:buNone/>
              </a:pPr>
              <a:r>
                <a:t/>
              </a:r>
              <a:endParaRPr sz="2400">
                <a:latin typeface="Fira Sans Extra Condensed Medium"/>
                <a:ea typeface="Fira Sans Extra Condensed Medium"/>
                <a:cs typeface="Fira Sans Extra Condensed Medium"/>
                <a:sym typeface="Fira Sans Extra Condensed Medium"/>
              </a:endParaRPr>
            </a:p>
          </p:txBody>
        </p:sp>
        <p:sp>
          <p:nvSpPr>
            <p:cNvPr id="110" name="Google Shape;110;p14"/>
            <p:cNvSpPr/>
            <p:nvPr/>
          </p:nvSpPr>
          <p:spPr>
            <a:xfrm>
              <a:off x="1378363" y="3795125"/>
              <a:ext cx="2038703" cy="423935"/>
            </a:xfrm>
            <a:custGeom>
              <a:rect b="b" l="l" r="r" t="t"/>
              <a:pathLst>
                <a:path extrusionOk="0" h="17419" w="28885">
                  <a:moveTo>
                    <a:pt x="0" y="0"/>
                  </a:moveTo>
                  <a:lnTo>
                    <a:pt x="0" y="17419"/>
                  </a:lnTo>
                  <a:lnTo>
                    <a:pt x="28885" y="17419"/>
                  </a:lnTo>
                  <a:lnTo>
                    <a:pt x="28885"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182875" spcFirstLastPara="1" rIns="91425" wrap="square" tIns="91425">
              <a:noAutofit/>
            </a:bodyPr>
            <a:lstStyle/>
            <a:p>
              <a:pPr indent="0" lvl="0" marL="0" rtl="0" algn="l">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Prescriptive Analytics</a:t>
              </a:r>
              <a:endParaRPr sz="1200">
                <a:solidFill>
                  <a:srgbClr val="FFFFFF"/>
                </a:solidFill>
              </a:endParaRPr>
            </a:p>
          </p:txBody>
        </p:sp>
      </p:grpSp>
      <p:grpSp>
        <p:nvGrpSpPr>
          <p:cNvPr id="111" name="Google Shape;111;p14"/>
          <p:cNvGrpSpPr/>
          <p:nvPr/>
        </p:nvGrpSpPr>
        <p:grpSpPr>
          <a:xfrm>
            <a:off x="4115891" y="4017052"/>
            <a:ext cx="280072" cy="275520"/>
            <a:chOff x="4210933" y="2926777"/>
            <a:chExt cx="280072" cy="275520"/>
          </a:xfrm>
        </p:grpSpPr>
        <p:sp>
          <p:nvSpPr>
            <p:cNvPr id="112" name="Google Shape;112;p14"/>
            <p:cNvSpPr/>
            <p:nvPr/>
          </p:nvSpPr>
          <p:spPr>
            <a:xfrm>
              <a:off x="4490623" y="2970352"/>
              <a:ext cx="32" cy="414"/>
            </a:xfrm>
            <a:custGeom>
              <a:rect b="b" l="l" r="r" t="t"/>
              <a:pathLst>
                <a:path extrusionOk="0" h="13" w="1">
                  <a:moveTo>
                    <a:pt x="0" y="0"/>
                  </a:moveTo>
                  <a:cubicBezTo>
                    <a:pt x="0" y="12"/>
                    <a:pt x="0" y="0"/>
                    <a:pt x="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4489859" y="2969589"/>
              <a:ext cx="32" cy="32"/>
            </a:xfrm>
            <a:custGeom>
              <a:rect b="b" l="l" r="r" t="t"/>
              <a:pathLst>
                <a:path extrusionOk="0" h="1" w="1">
                  <a:moveTo>
                    <a:pt x="0" y="1"/>
                  </a:move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4210933" y="2944952"/>
              <a:ext cx="280072" cy="257346"/>
            </a:xfrm>
            <a:custGeom>
              <a:rect b="b" l="l" r="r" t="t"/>
              <a:pathLst>
                <a:path extrusionOk="0" h="8085" w="8799">
                  <a:moveTo>
                    <a:pt x="7549" y="620"/>
                  </a:moveTo>
                  <a:lnTo>
                    <a:pt x="6596" y="6382"/>
                  </a:lnTo>
                  <a:lnTo>
                    <a:pt x="6596" y="620"/>
                  </a:lnTo>
                  <a:close/>
                  <a:moveTo>
                    <a:pt x="4965" y="1"/>
                  </a:moveTo>
                  <a:cubicBezTo>
                    <a:pt x="4894" y="1"/>
                    <a:pt x="4834" y="60"/>
                    <a:pt x="4834" y="143"/>
                  </a:cubicBezTo>
                  <a:cubicBezTo>
                    <a:pt x="4834" y="215"/>
                    <a:pt x="4894" y="274"/>
                    <a:pt x="4965" y="274"/>
                  </a:cubicBezTo>
                  <a:lnTo>
                    <a:pt x="6322" y="274"/>
                  </a:lnTo>
                  <a:lnTo>
                    <a:pt x="6322" y="7835"/>
                  </a:lnTo>
                  <a:lnTo>
                    <a:pt x="262" y="7835"/>
                  </a:lnTo>
                  <a:lnTo>
                    <a:pt x="262" y="7192"/>
                  </a:lnTo>
                  <a:cubicBezTo>
                    <a:pt x="262" y="7121"/>
                    <a:pt x="203" y="7061"/>
                    <a:pt x="131" y="7061"/>
                  </a:cubicBezTo>
                  <a:cubicBezTo>
                    <a:pt x="60" y="7061"/>
                    <a:pt x="0" y="7121"/>
                    <a:pt x="0" y="7192"/>
                  </a:cubicBezTo>
                  <a:lnTo>
                    <a:pt x="0" y="7954"/>
                  </a:lnTo>
                  <a:cubicBezTo>
                    <a:pt x="0" y="8025"/>
                    <a:pt x="60" y="8085"/>
                    <a:pt x="131" y="8085"/>
                  </a:cubicBezTo>
                  <a:lnTo>
                    <a:pt x="6465" y="8085"/>
                  </a:lnTo>
                  <a:cubicBezTo>
                    <a:pt x="6525" y="8085"/>
                    <a:pt x="6561" y="8037"/>
                    <a:pt x="6584" y="8002"/>
                  </a:cubicBezTo>
                  <a:lnTo>
                    <a:pt x="7906" y="3715"/>
                  </a:lnTo>
                  <a:cubicBezTo>
                    <a:pt x="7918" y="3632"/>
                    <a:pt x="7882" y="3572"/>
                    <a:pt x="7811" y="3549"/>
                  </a:cubicBezTo>
                  <a:cubicBezTo>
                    <a:pt x="7799" y="3547"/>
                    <a:pt x="7788" y="3546"/>
                    <a:pt x="7777" y="3546"/>
                  </a:cubicBezTo>
                  <a:cubicBezTo>
                    <a:pt x="7721" y="3546"/>
                    <a:pt x="7674" y="3572"/>
                    <a:pt x="7644" y="3632"/>
                  </a:cubicBezTo>
                  <a:lnTo>
                    <a:pt x="6870" y="6132"/>
                  </a:lnTo>
                  <a:lnTo>
                    <a:pt x="7727" y="989"/>
                  </a:lnTo>
                  <a:lnTo>
                    <a:pt x="8466" y="989"/>
                  </a:lnTo>
                  <a:lnTo>
                    <a:pt x="7799" y="3144"/>
                  </a:lnTo>
                  <a:cubicBezTo>
                    <a:pt x="7787" y="3215"/>
                    <a:pt x="7811" y="3275"/>
                    <a:pt x="7882" y="3311"/>
                  </a:cubicBezTo>
                  <a:lnTo>
                    <a:pt x="7930" y="3311"/>
                  </a:lnTo>
                  <a:cubicBezTo>
                    <a:pt x="7989" y="3311"/>
                    <a:pt x="8037" y="3275"/>
                    <a:pt x="8049" y="3215"/>
                  </a:cubicBezTo>
                  <a:lnTo>
                    <a:pt x="8763" y="894"/>
                  </a:lnTo>
                  <a:cubicBezTo>
                    <a:pt x="8799" y="870"/>
                    <a:pt x="8799" y="822"/>
                    <a:pt x="8763" y="798"/>
                  </a:cubicBezTo>
                  <a:cubicBezTo>
                    <a:pt x="8739" y="763"/>
                    <a:pt x="8704" y="739"/>
                    <a:pt x="8668" y="739"/>
                  </a:cubicBezTo>
                  <a:lnTo>
                    <a:pt x="7787" y="739"/>
                  </a:lnTo>
                  <a:lnTo>
                    <a:pt x="7835" y="501"/>
                  </a:lnTo>
                  <a:cubicBezTo>
                    <a:pt x="7835" y="453"/>
                    <a:pt x="7835" y="417"/>
                    <a:pt x="7799" y="394"/>
                  </a:cubicBezTo>
                  <a:cubicBezTo>
                    <a:pt x="7763" y="358"/>
                    <a:pt x="7739" y="346"/>
                    <a:pt x="7692" y="346"/>
                  </a:cubicBezTo>
                  <a:lnTo>
                    <a:pt x="6596" y="346"/>
                  </a:lnTo>
                  <a:lnTo>
                    <a:pt x="6596" y="143"/>
                  </a:lnTo>
                  <a:cubicBezTo>
                    <a:pt x="6596" y="60"/>
                    <a:pt x="6537" y="1"/>
                    <a:pt x="64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4212047" y="2926777"/>
              <a:ext cx="144826" cy="234619"/>
            </a:xfrm>
            <a:custGeom>
              <a:rect b="b" l="l" r="r" t="t"/>
              <a:pathLst>
                <a:path extrusionOk="0" h="7371" w="4550">
                  <a:moveTo>
                    <a:pt x="132" y="0"/>
                  </a:moveTo>
                  <a:cubicBezTo>
                    <a:pt x="60" y="0"/>
                    <a:pt x="1" y="60"/>
                    <a:pt x="1" y="131"/>
                  </a:cubicBezTo>
                  <a:lnTo>
                    <a:pt x="1" y="7239"/>
                  </a:lnTo>
                  <a:cubicBezTo>
                    <a:pt x="1" y="7311"/>
                    <a:pt x="60" y="7370"/>
                    <a:pt x="132" y="7370"/>
                  </a:cubicBezTo>
                  <a:cubicBezTo>
                    <a:pt x="203" y="7370"/>
                    <a:pt x="263" y="7311"/>
                    <a:pt x="263" y="7239"/>
                  </a:cubicBezTo>
                  <a:lnTo>
                    <a:pt x="263" y="262"/>
                  </a:lnTo>
                  <a:lnTo>
                    <a:pt x="1763" y="262"/>
                  </a:lnTo>
                  <a:lnTo>
                    <a:pt x="2299" y="810"/>
                  </a:lnTo>
                  <a:cubicBezTo>
                    <a:pt x="2335" y="845"/>
                    <a:pt x="2358" y="857"/>
                    <a:pt x="2394" y="857"/>
                  </a:cubicBezTo>
                  <a:lnTo>
                    <a:pt x="4418" y="857"/>
                  </a:lnTo>
                  <a:cubicBezTo>
                    <a:pt x="4490" y="857"/>
                    <a:pt x="4549" y="798"/>
                    <a:pt x="4549" y="726"/>
                  </a:cubicBezTo>
                  <a:cubicBezTo>
                    <a:pt x="4537" y="655"/>
                    <a:pt x="4478" y="595"/>
                    <a:pt x="4418" y="595"/>
                  </a:cubicBezTo>
                  <a:lnTo>
                    <a:pt x="2454" y="595"/>
                  </a:lnTo>
                  <a:lnTo>
                    <a:pt x="1918" y="36"/>
                  </a:lnTo>
                  <a:cubicBezTo>
                    <a:pt x="1882" y="12"/>
                    <a:pt x="1858" y="0"/>
                    <a:pt x="18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4246550" y="2996103"/>
              <a:ext cx="28074" cy="28106"/>
            </a:xfrm>
            <a:custGeom>
              <a:rect b="b" l="l" r="r" t="t"/>
              <a:pathLst>
                <a:path extrusionOk="0" h="883" w="882">
                  <a:moveTo>
                    <a:pt x="620" y="263"/>
                  </a:moveTo>
                  <a:lnTo>
                    <a:pt x="620" y="608"/>
                  </a:lnTo>
                  <a:lnTo>
                    <a:pt x="262" y="608"/>
                  </a:lnTo>
                  <a:lnTo>
                    <a:pt x="262" y="263"/>
                  </a:lnTo>
                  <a:close/>
                  <a:moveTo>
                    <a:pt x="131" y="1"/>
                  </a:moveTo>
                  <a:cubicBezTo>
                    <a:pt x="60" y="1"/>
                    <a:pt x="0" y="60"/>
                    <a:pt x="0" y="144"/>
                  </a:cubicBezTo>
                  <a:lnTo>
                    <a:pt x="0" y="751"/>
                  </a:lnTo>
                  <a:cubicBezTo>
                    <a:pt x="0" y="822"/>
                    <a:pt x="60" y="882"/>
                    <a:pt x="131" y="882"/>
                  </a:cubicBezTo>
                  <a:lnTo>
                    <a:pt x="739" y="882"/>
                  </a:lnTo>
                  <a:cubicBezTo>
                    <a:pt x="822" y="882"/>
                    <a:pt x="881" y="822"/>
                    <a:pt x="881" y="751"/>
                  </a:cubicBezTo>
                  <a:lnTo>
                    <a:pt x="881" y="144"/>
                  </a:lnTo>
                  <a:cubicBezTo>
                    <a:pt x="881" y="60"/>
                    <a:pt x="822" y="1"/>
                    <a:pt x="7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4285956" y="3015456"/>
              <a:ext cx="97814" cy="8753"/>
            </a:xfrm>
            <a:custGeom>
              <a:rect b="b" l="l" r="r" t="t"/>
              <a:pathLst>
                <a:path extrusionOk="0" h="275" w="3073">
                  <a:moveTo>
                    <a:pt x="132" y="0"/>
                  </a:moveTo>
                  <a:cubicBezTo>
                    <a:pt x="60" y="0"/>
                    <a:pt x="1" y="60"/>
                    <a:pt x="1" y="143"/>
                  </a:cubicBezTo>
                  <a:cubicBezTo>
                    <a:pt x="1" y="214"/>
                    <a:pt x="60" y="274"/>
                    <a:pt x="132" y="274"/>
                  </a:cubicBezTo>
                  <a:lnTo>
                    <a:pt x="2942" y="274"/>
                  </a:lnTo>
                  <a:cubicBezTo>
                    <a:pt x="3013" y="274"/>
                    <a:pt x="3072" y="214"/>
                    <a:pt x="3072" y="143"/>
                  </a:cubicBezTo>
                  <a:cubicBezTo>
                    <a:pt x="3072" y="72"/>
                    <a:pt x="3013" y="0"/>
                    <a:pt x="29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p:nvPr/>
          </p:nvSpPr>
          <p:spPr>
            <a:xfrm>
              <a:off x="4285956" y="3001800"/>
              <a:ext cx="30366" cy="8753"/>
            </a:xfrm>
            <a:custGeom>
              <a:rect b="b" l="l" r="r" t="t"/>
              <a:pathLst>
                <a:path extrusionOk="0" h="275" w="954">
                  <a:moveTo>
                    <a:pt x="132" y="1"/>
                  </a:moveTo>
                  <a:cubicBezTo>
                    <a:pt x="60" y="1"/>
                    <a:pt x="1" y="60"/>
                    <a:pt x="1" y="132"/>
                  </a:cubicBezTo>
                  <a:cubicBezTo>
                    <a:pt x="1" y="215"/>
                    <a:pt x="60" y="274"/>
                    <a:pt x="132" y="274"/>
                  </a:cubicBezTo>
                  <a:lnTo>
                    <a:pt x="810" y="274"/>
                  </a:lnTo>
                  <a:cubicBezTo>
                    <a:pt x="894" y="274"/>
                    <a:pt x="953" y="215"/>
                    <a:pt x="953" y="132"/>
                  </a:cubicBezTo>
                  <a:cubicBezTo>
                    <a:pt x="953" y="60"/>
                    <a:pt x="894" y="1"/>
                    <a:pt x="8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4246550" y="3060177"/>
              <a:ext cx="28074" cy="28074"/>
            </a:xfrm>
            <a:custGeom>
              <a:rect b="b" l="l" r="r" t="t"/>
              <a:pathLst>
                <a:path extrusionOk="0" h="882" w="882">
                  <a:moveTo>
                    <a:pt x="620" y="274"/>
                  </a:moveTo>
                  <a:lnTo>
                    <a:pt x="620" y="631"/>
                  </a:lnTo>
                  <a:lnTo>
                    <a:pt x="262" y="631"/>
                  </a:lnTo>
                  <a:lnTo>
                    <a:pt x="262" y="274"/>
                  </a:lnTo>
                  <a:close/>
                  <a:moveTo>
                    <a:pt x="131" y="0"/>
                  </a:moveTo>
                  <a:cubicBezTo>
                    <a:pt x="60" y="0"/>
                    <a:pt x="0" y="60"/>
                    <a:pt x="0" y="131"/>
                  </a:cubicBezTo>
                  <a:lnTo>
                    <a:pt x="0" y="750"/>
                  </a:lnTo>
                  <a:cubicBezTo>
                    <a:pt x="0" y="822"/>
                    <a:pt x="60" y="881"/>
                    <a:pt x="131" y="881"/>
                  </a:cubicBezTo>
                  <a:lnTo>
                    <a:pt x="739" y="881"/>
                  </a:lnTo>
                  <a:cubicBezTo>
                    <a:pt x="822" y="881"/>
                    <a:pt x="881" y="822"/>
                    <a:pt x="881" y="750"/>
                  </a:cubicBezTo>
                  <a:lnTo>
                    <a:pt x="881" y="131"/>
                  </a:lnTo>
                  <a:cubicBezTo>
                    <a:pt x="881" y="60"/>
                    <a:pt x="822" y="0"/>
                    <a:pt x="7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a:off x="4285956" y="3080261"/>
              <a:ext cx="97814" cy="8371"/>
            </a:xfrm>
            <a:custGeom>
              <a:rect b="b" l="l" r="r" t="t"/>
              <a:pathLst>
                <a:path extrusionOk="0" h="263" w="3073">
                  <a:moveTo>
                    <a:pt x="132" y="0"/>
                  </a:moveTo>
                  <a:cubicBezTo>
                    <a:pt x="60" y="0"/>
                    <a:pt x="1" y="48"/>
                    <a:pt x="1" y="131"/>
                  </a:cubicBezTo>
                  <a:cubicBezTo>
                    <a:pt x="1" y="203"/>
                    <a:pt x="60" y="262"/>
                    <a:pt x="132" y="262"/>
                  </a:cubicBezTo>
                  <a:lnTo>
                    <a:pt x="2942" y="262"/>
                  </a:lnTo>
                  <a:cubicBezTo>
                    <a:pt x="3013" y="262"/>
                    <a:pt x="3072" y="203"/>
                    <a:pt x="3072" y="131"/>
                  </a:cubicBezTo>
                  <a:cubicBezTo>
                    <a:pt x="3072" y="48"/>
                    <a:pt x="3013" y="0"/>
                    <a:pt x="29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a:off x="4285956" y="3066224"/>
              <a:ext cx="30366" cy="8753"/>
            </a:xfrm>
            <a:custGeom>
              <a:rect b="b" l="l" r="r" t="t"/>
              <a:pathLst>
                <a:path extrusionOk="0" h="275" w="954">
                  <a:moveTo>
                    <a:pt x="132" y="1"/>
                  </a:moveTo>
                  <a:cubicBezTo>
                    <a:pt x="60" y="1"/>
                    <a:pt x="1" y="60"/>
                    <a:pt x="1" y="143"/>
                  </a:cubicBezTo>
                  <a:cubicBezTo>
                    <a:pt x="1" y="215"/>
                    <a:pt x="60" y="274"/>
                    <a:pt x="132" y="274"/>
                  </a:cubicBezTo>
                  <a:lnTo>
                    <a:pt x="810" y="274"/>
                  </a:lnTo>
                  <a:cubicBezTo>
                    <a:pt x="894" y="274"/>
                    <a:pt x="953" y="215"/>
                    <a:pt x="953" y="143"/>
                  </a:cubicBezTo>
                  <a:cubicBezTo>
                    <a:pt x="953" y="60"/>
                    <a:pt x="894" y="1"/>
                    <a:pt x="8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4"/>
            <p:cNvSpPr/>
            <p:nvPr/>
          </p:nvSpPr>
          <p:spPr>
            <a:xfrm>
              <a:off x="4246550" y="3124601"/>
              <a:ext cx="28074" cy="28074"/>
            </a:xfrm>
            <a:custGeom>
              <a:rect b="b" l="l" r="r" t="t"/>
              <a:pathLst>
                <a:path extrusionOk="0" h="882" w="882">
                  <a:moveTo>
                    <a:pt x="620" y="250"/>
                  </a:moveTo>
                  <a:lnTo>
                    <a:pt x="620" y="607"/>
                  </a:lnTo>
                  <a:lnTo>
                    <a:pt x="262" y="607"/>
                  </a:lnTo>
                  <a:lnTo>
                    <a:pt x="262" y="250"/>
                  </a:lnTo>
                  <a:close/>
                  <a:moveTo>
                    <a:pt x="131" y="0"/>
                  </a:moveTo>
                  <a:cubicBezTo>
                    <a:pt x="60" y="0"/>
                    <a:pt x="0" y="60"/>
                    <a:pt x="0" y="131"/>
                  </a:cubicBezTo>
                  <a:lnTo>
                    <a:pt x="0" y="738"/>
                  </a:lnTo>
                  <a:cubicBezTo>
                    <a:pt x="0" y="822"/>
                    <a:pt x="60" y="881"/>
                    <a:pt x="131" y="881"/>
                  </a:cubicBezTo>
                  <a:lnTo>
                    <a:pt x="739" y="881"/>
                  </a:lnTo>
                  <a:cubicBezTo>
                    <a:pt x="822" y="881"/>
                    <a:pt x="881" y="822"/>
                    <a:pt x="881" y="738"/>
                  </a:cubicBezTo>
                  <a:lnTo>
                    <a:pt x="881" y="131"/>
                  </a:lnTo>
                  <a:cubicBezTo>
                    <a:pt x="881" y="60"/>
                    <a:pt x="822" y="0"/>
                    <a:pt x="73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4"/>
            <p:cNvSpPr/>
            <p:nvPr/>
          </p:nvSpPr>
          <p:spPr>
            <a:xfrm>
              <a:off x="4285956" y="3143921"/>
              <a:ext cx="97814" cy="8753"/>
            </a:xfrm>
            <a:custGeom>
              <a:rect b="b" l="l" r="r" t="t"/>
              <a:pathLst>
                <a:path extrusionOk="0" h="275" w="3073">
                  <a:moveTo>
                    <a:pt x="132" y="0"/>
                  </a:moveTo>
                  <a:cubicBezTo>
                    <a:pt x="60" y="0"/>
                    <a:pt x="1" y="60"/>
                    <a:pt x="1" y="131"/>
                  </a:cubicBezTo>
                  <a:cubicBezTo>
                    <a:pt x="1" y="215"/>
                    <a:pt x="60" y="274"/>
                    <a:pt x="132" y="274"/>
                  </a:cubicBezTo>
                  <a:lnTo>
                    <a:pt x="2942" y="274"/>
                  </a:lnTo>
                  <a:cubicBezTo>
                    <a:pt x="3013" y="274"/>
                    <a:pt x="3072" y="215"/>
                    <a:pt x="3072" y="131"/>
                  </a:cubicBezTo>
                  <a:cubicBezTo>
                    <a:pt x="3072" y="60"/>
                    <a:pt x="3013" y="0"/>
                    <a:pt x="29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4285956" y="3130266"/>
              <a:ext cx="30366" cy="8371"/>
            </a:xfrm>
            <a:custGeom>
              <a:rect b="b" l="l" r="r" t="t"/>
              <a:pathLst>
                <a:path extrusionOk="0" h="263" w="954">
                  <a:moveTo>
                    <a:pt x="132" y="1"/>
                  </a:moveTo>
                  <a:cubicBezTo>
                    <a:pt x="60" y="1"/>
                    <a:pt x="1" y="60"/>
                    <a:pt x="1" y="132"/>
                  </a:cubicBezTo>
                  <a:cubicBezTo>
                    <a:pt x="1" y="215"/>
                    <a:pt x="60" y="263"/>
                    <a:pt x="132" y="263"/>
                  </a:cubicBezTo>
                  <a:lnTo>
                    <a:pt x="810" y="263"/>
                  </a:lnTo>
                  <a:cubicBezTo>
                    <a:pt x="894" y="263"/>
                    <a:pt x="953" y="215"/>
                    <a:pt x="953" y="132"/>
                  </a:cubicBezTo>
                  <a:cubicBezTo>
                    <a:pt x="953" y="60"/>
                    <a:pt x="894" y="1"/>
                    <a:pt x="81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14"/>
          <p:cNvGrpSpPr/>
          <p:nvPr/>
        </p:nvGrpSpPr>
        <p:grpSpPr>
          <a:xfrm>
            <a:off x="4058826" y="3187826"/>
            <a:ext cx="322151" cy="322374"/>
            <a:chOff x="4206763" y="2450951"/>
            <a:chExt cx="322151" cy="322374"/>
          </a:xfrm>
        </p:grpSpPr>
        <p:sp>
          <p:nvSpPr>
            <p:cNvPr id="126" name="Google Shape;126;p14"/>
            <p:cNvSpPr/>
            <p:nvPr/>
          </p:nvSpPr>
          <p:spPr>
            <a:xfrm>
              <a:off x="4206763" y="2571650"/>
              <a:ext cx="322151" cy="201675"/>
            </a:xfrm>
            <a:custGeom>
              <a:rect b="b" l="l" r="r" t="t"/>
              <a:pathLst>
                <a:path extrusionOk="0" h="6336" w="10121">
                  <a:moveTo>
                    <a:pt x="2691" y="2847"/>
                  </a:moveTo>
                  <a:lnTo>
                    <a:pt x="2691" y="6037"/>
                  </a:lnTo>
                  <a:lnTo>
                    <a:pt x="1393" y="6037"/>
                  </a:lnTo>
                  <a:lnTo>
                    <a:pt x="1393" y="2847"/>
                  </a:lnTo>
                  <a:close/>
                  <a:moveTo>
                    <a:pt x="5703" y="2049"/>
                  </a:moveTo>
                  <a:lnTo>
                    <a:pt x="5703" y="6037"/>
                  </a:lnTo>
                  <a:lnTo>
                    <a:pt x="4406" y="6037"/>
                  </a:lnTo>
                  <a:lnTo>
                    <a:pt x="4406" y="2049"/>
                  </a:lnTo>
                  <a:close/>
                  <a:moveTo>
                    <a:pt x="8704" y="299"/>
                  </a:moveTo>
                  <a:lnTo>
                    <a:pt x="8704" y="6037"/>
                  </a:lnTo>
                  <a:lnTo>
                    <a:pt x="7406" y="6037"/>
                  </a:lnTo>
                  <a:lnTo>
                    <a:pt x="7406" y="299"/>
                  </a:lnTo>
                  <a:close/>
                  <a:moveTo>
                    <a:pt x="7275" y="1"/>
                  </a:moveTo>
                  <a:cubicBezTo>
                    <a:pt x="7192" y="1"/>
                    <a:pt x="7132" y="61"/>
                    <a:pt x="7132" y="156"/>
                  </a:cubicBezTo>
                  <a:lnTo>
                    <a:pt x="7132" y="6037"/>
                  </a:lnTo>
                  <a:lnTo>
                    <a:pt x="6001" y="6037"/>
                  </a:lnTo>
                  <a:lnTo>
                    <a:pt x="6001" y="1894"/>
                  </a:lnTo>
                  <a:cubicBezTo>
                    <a:pt x="6001" y="1811"/>
                    <a:pt x="5941" y="1751"/>
                    <a:pt x="5846" y="1751"/>
                  </a:cubicBezTo>
                  <a:lnTo>
                    <a:pt x="4275" y="1751"/>
                  </a:lnTo>
                  <a:cubicBezTo>
                    <a:pt x="4179" y="1751"/>
                    <a:pt x="4120" y="1811"/>
                    <a:pt x="4120" y="1894"/>
                  </a:cubicBezTo>
                  <a:lnTo>
                    <a:pt x="4120" y="6037"/>
                  </a:lnTo>
                  <a:lnTo>
                    <a:pt x="2989" y="6037"/>
                  </a:lnTo>
                  <a:lnTo>
                    <a:pt x="2989" y="2704"/>
                  </a:lnTo>
                  <a:cubicBezTo>
                    <a:pt x="2989" y="2608"/>
                    <a:pt x="2929" y="2549"/>
                    <a:pt x="2846" y="2549"/>
                  </a:cubicBezTo>
                  <a:lnTo>
                    <a:pt x="1262" y="2549"/>
                  </a:lnTo>
                  <a:cubicBezTo>
                    <a:pt x="1167" y="2549"/>
                    <a:pt x="1119" y="2608"/>
                    <a:pt x="1119" y="2704"/>
                  </a:cubicBezTo>
                  <a:lnTo>
                    <a:pt x="1119" y="6037"/>
                  </a:lnTo>
                  <a:lnTo>
                    <a:pt x="143" y="6037"/>
                  </a:lnTo>
                  <a:cubicBezTo>
                    <a:pt x="60" y="6037"/>
                    <a:pt x="0" y="6097"/>
                    <a:pt x="0" y="6180"/>
                  </a:cubicBezTo>
                  <a:cubicBezTo>
                    <a:pt x="0" y="6276"/>
                    <a:pt x="60" y="6335"/>
                    <a:pt x="143" y="6335"/>
                  </a:cubicBezTo>
                  <a:lnTo>
                    <a:pt x="9966" y="6335"/>
                  </a:lnTo>
                  <a:cubicBezTo>
                    <a:pt x="10061" y="6335"/>
                    <a:pt x="10121" y="6276"/>
                    <a:pt x="10121" y="6180"/>
                  </a:cubicBezTo>
                  <a:cubicBezTo>
                    <a:pt x="10121" y="6109"/>
                    <a:pt x="10049" y="6037"/>
                    <a:pt x="9966" y="6037"/>
                  </a:cubicBezTo>
                  <a:lnTo>
                    <a:pt x="9001" y="6037"/>
                  </a:lnTo>
                  <a:lnTo>
                    <a:pt x="9001" y="156"/>
                  </a:lnTo>
                  <a:cubicBezTo>
                    <a:pt x="9001" y="61"/>
                    <a:pt x="8942" y="1"/>
                    <a:pt x="88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4"/>
            <p:cNvSpPr/>
            <p:nvPr/>
          </p:nvSpPr>
          <p:spPr>
            <a:xfrm>
              <a:off x="4210933" y="2450951"/>
              <a:ext cx="308878" cy="185537"/>
            </a:xfrm>
            <a:custGeom>
              <a:rect b="b" l="l" r="r" t="t"/>
              <a:pathLst>
                <a:path extrusionOk="0" h="5829" w="9704">
                  <a:moveTo>
                    <a:pt x="9212" y="1"/>
                  </a:moveTo>
                  <a:cubicBezTo>
                    <a:pt x="9189" y="1"/>
                    <a:pt x="9167" y="3"/>
                    <a:pt x="9144" y="7"/>
                  </a:cubicBezTo>
                  <a:lnTo>
                    <a:pt x="7870" y="162"/>
                  </a:lnTo>
                  <a:cubicBezTo>
                    <a:pt x="7620" y="197"/>
                    <a:pt x="7442" y="435"/>
                    <a:pt x="7477" y="685"/>
                  </a:cubicBezTo>
                  <a:cubicBezTo>
                    <a:pt x="7500" y="920"/>
                    <a:pt x="7711" y="1092"/>
                    <a:pt x="7944" y="1092"/>
                  </a:cubicBezTo>
                  <a:cubicBezTo>
                    <a:pt x="7959" y="1092"/>
                    <a:pt x="7974" y="1092"/>
                    <a:pt x="7989" y="1090"/>
                  </a:cubicBezTo>
                  <a:lnTo>
                    <a:pt x="8096" y="1066"/>
                  </a:lnTo>
                  <a:lnTo>
                    <a:pt x="8096" y="1066"/>
                  </a:lnTo>
                  <a:cubicBezTo>
                    <a:pt x="6537" y="2876"/>
                    <a:pt x="4691" y="3805"/>
                    <a:pt x="3382" y="4269"/>
                  </a:cubicBezTo>
                  <a:cubicBezTo>
                    <a:pt x="1739" y="4853"/>
                    <a:pt x="476" y="4912"/>
                    <a:pt x="465" y="4912"/>
                  </a:cubicBezTo>
                  <a:cubicBezTo>
                    <a:pt x="203" y="4924"/>
                    <a:pt x="0" y="5138"/>
                    <a:pt x="12" y="5388"/>
                  </a:cubicBezTo>
                  <a:cubicBezTo>
                    <a:pt x="36" y="5638"/>
                    <a:pt x="226" y="5829"/>
                    <a:pt x="476" y="5829"/>
                  </a:cubicBezTo>
                  <a:lnTo>
                    <a:pt x="488" y="5829"/>
                  </a:lnTo>
                  <a:cubicBezTo>
                    <a:pt x="548" y="5829"/>
                    <a:pt x="1893" y="5793"/>
                    <a:pt x="3667" y="5150"/>
                  </a:cubicBezTo>
                  <a:cubicBezTo>
                    <a:pt x="4656" y="4793"/>
                    <a:pt x="5596" y="4317"/>
                    <a:pt x="6442" y="3745"/>
                  </a:cubicBezTo>
                  <a:cubicBezTo>
                    <a:pt x="6525" y="3710"/>
                    <a:pt x="6537" y="3614"/>
                    <a:pt x="6489" y="3543"/>
                  </a:cubicBezTo>
                  <a:cubicBezTo>
                    <a:pt x="6458" y="3497"/>
                    <a:pt x="6413" y="3471"/>
                    <a:pt x="6365" y="3471"/>
                  </a:cubicBezTo>
                  <a:cubicBezTo>
                    <a:pt x="6339" y="3471"/>
                    <a:pt x="6312" y="3478"/>
                    <a:pt x="6287" y="3495"/>
                  </a:cubicBezTo>
                  <a:cubicBezTo>
                    <a:pt x="5453" y="4067"/>
                    <a:pt x="4537" y="4519"/>
                    <a:pt x="3560" y="4865"/>
                  </a:cubicBezTo>
                  <a:cubicBezTo>
                    <a:pt x="1834" y="5484"/>
                    <a:pt x="536" y="5519"/>
                    <a:pt x="476" y="5531"/>
                  </a:cubicBezTo>
                  <a:cubicBezTo>
                    <a:pt x="393" y="5531"/>
                    <a:pt x="310" y="5460"/>
                    <a:pt x="310" y="5377"/>
                  </a:cubicBezTo>
                  <a:cubicBezTo>
                    <a:pt x="310" y="5281"/>
                    <a:pt x="393" y="5210"/>
                    <a:pt x="476" y="5198"/>
                  </a:cubicBezTo>
                  <a:cubicBezTo>
                    <a:pt x="488" y="5198"/>
                    <a:pt x="1798" y="5150"/>
                    <a:pt x="3489" y="4543"/>
                  </a:cubicBezTo>
                  <a:cubicBezTo>
                    <a:pt x="4894" y="4031"/>
                    <a:pt x="6918" y="3007"/>
                    <a:pt x="8573" y="947"/>
                  </a:cubicBezTo>
                  <a:cubicBezTo>
                    <a:pt x="8664" y="856"/>
                    <a:pt x="8579" y="709"/>
                    <a:pt x="8456" y="709"/>
                  </a:cubicBezTo>
                  <a:cubicBezTo>
                    <a:pt x="8451" y="709"/>
                    <a:pt x="8447" y="709"/>
                    <a:pt x="8442" y="709"/>
                  </a:cubicBezTo>
                  <a:lnTo>
                    <a:pt x="7966" y="769"/>
                  </a:lnTo>
                  <a:cubicBezTo>
                    <a:pt x="7951" y="772"/>
                    <a:pt x="7937" y="774"/>
                    <a:pt x="7924" y="774"/>
                  </a:cubicBezTo>
                  <a:cubicBezTo>
                    <a:pt x="7850" y="774"/>
                    <a:pt x="7797" y="720"/>
                    <a:pt x="7787" y="650"/>
                  </a:cubicBezTo>
                  <a:cubicBezTo>
                    <a:pt x="7751" y="554"/>
                    <a:pt x="7835" y="459"/>
                    <a:pt x="7930" y="447"/>
                  </a:cubicBezTo>
                  <a:lnTo>
                    <a:pt x="9204" y="281"/>
                  </a:lnTo>
                  <a:cubicBezTo>
                    <a:pt x="9210" y="280"/>
                    <a:pt x="9216" y="280"/>
                    <a:pt x="9222" y="280"/>
                  </a:cubicBezTo>
                  <a:cubicBezTo>
                    <a:pt x="9311" y="280"/>
                    <a:pt x="9394" y="358"/>
                    <a:pt x="9394" y="447"/>
                  </a:cubicBezTo>
                  <a:lnTo>
                    <a:pt x="9394" y="1709"/>
                  </a:lnTo>
                  <a:cubicBezTo>
                    <a:pt x="9394" y="1805"/>
                    <a:pt x="9323" y="1876"/>
                    <a:pt x="9228" y="1876"/>
                  </a:cubicBezTo>
                  <a:cubicBezTo>
                    <a:pt x="9132" y="1876"/>
                    <a:pt x="9061" y="1805"/>
                    <a:pt x="9061" y="1709"/>
                  </a:cubicBezTo>
                  <a:lnTo>
                    <a:pt x="9061" y="1328"/>
                  </a:lnTo>
                  <a:cubicBezTo>
                    <a:pt x="9061" y="1269"/>
                    <a:pt x="9025" y="1209"/>
                    <a:pt x="8978" y="1186"/>
                  </a:cubicBezTo>
                  <a:cubicBezTo>
                    <a:pt x="8963" y="1183"/>
                    <a:pt x="8948" y="1181"/>
                    <a:pt x="8932" y="1181"/>
                  </a:cubicBezTo>
                  <a:cubicBezTo>
                    <a:pt x="8882" y="1181"/>
                    <a:pt x="8829" y="1197"/>
                    <a:pt x="8811" y="1233"/>
                  </a:cubicBezTo>
                  <a:cubicBezTo>
                    <a:pt x="8263" y="1924"/>
                    <a:pt x="7620" y="2531"/>
                    <a:pt x="6930" y="3067"/>
                  </a:cubicBezTo>
                  <a:cubicBezTo>
                    <a:pt x="6870" y="3114"/>
                    <a:pt x="6858" y="3210"/>
                    <a:pt x="6906" y="3269"/>
                  </a:cubicBezTo>
                  <a:cubicBezTo>
                    <a:pt x="6936" y="3307"/>
                    <a:pt x="6985" y="3330"/>
                    <a:pt x="7032" y="3330"/>
                  </a:cubicBezTo>
                  <a:cubicBezTo>
                    <a:pt x="7060" y="3330"/>
                    <a:pt x="7086" y="3322"/>
                    <a:pt x="7108" y="3305"/>
                  </a:cubicBezTo>
                  <a:cubicBezTo>
                    <a:pt x="7704" y="2840"/>
                    <a:pt x="8275" y="2305"/>
                    <a:pt x="8775" y="1745"/>
                  </a:cubicBezTo>
                  <a:cubicBezTo>
                    <a:pt x="8799" y="1995"/>
                    <a:pt x="8989" y="2186"/>
                    <a:pt x="9239" y="2186"/>
                  </a:cubicBezTo>
                  <a:cubicBezTo>
                    <a:pt x="9490" y="2186"/>
                    <a:pt x="9704" y="1983"/>
                    <a:pt x="9704" y="1721"/>
                  </a:cubicBezTo>
                  <a:lnTo>
                    <a:pt x="9704" y="459"/>
                  </a:lnTo>
                  <a:cubicBezTo>
                    <a:pt x="9680" y="328"/>
                    <a:pt x="9620" y="209"/>
                    <a:pt x="9513" y="126"/>
                  </a:cubicBezTo>
                  <a:cubicBezTo>
                    <a:pt x="9425" y="47"/>
                    <a:pt x="9319" y="1"/>
                    <a:pt x="92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 name="Google Shape;128;p14"/>
          <p:cNvGrpSpPr/>
          <p:nvPr/>
        </p:nvGrpSpPr>
        <p:grpSpPr>
          <a:xfrm>
            <a:off x="4029459" y="2260548"/>
            <a:ext cx="380910" cy="339594"/>
            <a:chOff x="855096" y="1504485"/>
            <a:chExt cx="380910" cy="339594"/>
          </a:xfrm>
        </p:grpSpPr>
        <p:sp>
          <p:nvSpPr>
            <p:cNvPr id="129" name="Google Shape;129;p14"/>
            <p:cNvSpPr/>
            <p:nvPr/>
          </p:nvSpPr>
          <p:spPr>
            <a:xfrm>
              <a:off x="1092707" y="1504485"/>
              <a:ext cx="107299" cy="136837"/>
            </a:xfrm>
            <a:custGeom>
              <a:rect b="b" l="l" r="r" t="t"/>
              <a:pathLst>
                <a:path extrusionOk="0" h="4299" w="3371">
                  <a:moveTo>
                    <a:pt x="1691" y="357"/>
                  </a:moveTo>
                  <a:cubicBezTo>
                    <a:pt x="2418" y="357"/>
                    <a:pt x="3013" y="953"/>
                    <a:pt x="3013" y="1679"/>
                  </a:cubicBezTo>
                  <a:cubicBezTo>
                    <a:pt x="3013" y="2250"/>
                    <a:pt x="2644" y="2750"/>
                    <a:pt x="2108" y="2929"/>
                  </a:cubicBezTo>
                  <a:lnTo>
                    <a:pt x="2418" y="1726"/>
                  </a:lnTo>
                  <a:cubicBezTo>
                    <a:pt x="2453" y="1643"/>
                    <a:pt x="2394" y="1536"/>
                    <a:pt x="2287" y="1512"/>
                  </a:cubicBezTo>
                  <a:cubicBezTo>
                    <a:pt x="2273" y="1509"/>
                    <a:pt x="2258" y="1507"/>
                    <a:pt x="2244" y="1507"/>
                  </a:cubicBezTo>
                  <a:cubicBezTo>
                    <a:pt x="2162" y="1507"/>
                    <a:pt x="2082" y="1564"/>
                    <a:pt x="2072" y="1655"/>
                  </a:cubicBezTo>
                  <a:lnTo>
                    <a:pt x="2060" y="1715"/>
                  </a:lnTo>
                  <a:lnTo>
                    <a:pt x="1322" y="1715"/>
                  </a:lnTo>
                  <a:lnTo>
                    <a:pt x="1298" y="1655"/>
                  </a:lnTo>
                  <a:cubicBezTo>
                    <a:pt x="1277" y="1568"/>
                    <a:pt x="1195" y="1511"/>
                    <a:pt x="1117" y="1511"/>
                  </a:cubicBezTo>
                  <a:cubicBezTo>
                    <a:pt x="1110" y="1511"/>
                    <a:pt x="1103" y="1511"/>
                    <a:pt x="1096" y="1512"/>
                  </a:cubicBezTo>
                  <a:cubicBezTo>
                    <a:pt x="1001" y="1548"/>
                    <a:pt x="941" y="1631"/>
                    <a:pt x="965" y="1726"/>
                  </a:cubicBezTo>
                  <a:lnTo>
                    <a:pt x="1275" y="2929"/>
                  </a:lnTo>
                  <a:cubicBezTo>
                    <a:pt x="751" y="2750"/>
                    <a:pt x="370" y="2262"/>
                    <a:pt x="370" y="1679"/>
                  </a:cubicBezTo>
                  <a:cubicBezTo>
                    <a:pt x="370" y="953"/>
                    <a:pt x="965" y="357"/>
                    <a:pt x="1691" y="357"/>
                  </a:cubicBezTo>
                  <a:close/>
                  <a:moveTo>
                    <a:pt x="1989" y="2036"/>
                  </a:moveTo>
                  <a:lnTo>
                    <a:pt x="1751" y="3012"/>
                  </a:lnTo>
                  <a:lnTo>
                    <a:pt x="1656" y="3012"/>
                  </a:lnTo>
                  <a:lnTo>
                    <a:pt x="1406" y="2036"/>
                  </a:lnTo>
                  <a:close/>
                  <a:moveTo>
                    <a:pt x="2072" y="3310"/>
                  </a:moveTo>
                  <a:lnTo>
                    <a:pt x="2072" y="3739"/>
                  </a:lnTo>
                  <a:lnTo>
                    <a:pt x="1322" y="3751"/>
                  </a:lnTo>
                  <a:cubicBezTo>
                    <a:pt x="1322" y="3751"/>
                    <a:pt x="1298" y="3751"/>
                    <a:pt x="1298" y="3739"/>
                  </a:cubicBezTo>
                  <a:lnTo>
                    <a:pt x="1298" y="3310"/>
                  </a:lnTo>
                  <a:cubicBezTo>
                    <a:pt x="1417" y="3334"/>
                    <a:pt x="1560" y="3346"/>
                    <a:pt x="1691" y="3346"/>
                  </a:cubicBezTo>
                  <a:cubicBezTo>
                    <a:pt x="1822" y="3346"/>
                    <a:pt x="1953" y="3334"/>
                    <a:pt x="2072" y="3310"/>
                  </a:cubicBezTo>
                  <a:close/>
                  <a:moveTo>
                    <a:pt x="1691" y="0"/>
                  </a:moveTo>
                  <a:cubicBezTo>
                    <a:pt x="763" y="0"/>
                    <a:pt x="1" y="750"/>
                    <a:pt x="1" y="1679"/>
                  </a:cubicBezTo>
                  <a:cubicBezTo>
                    <a:pt x="1" y="2334"/>
                    <a:pt x="394" y="2917"/>
                    <a:pt x="941" y="3191"/>
                  </a:cubicBezTo>
                  <a:lnTo>
                    <a:pt x="941" y="3751"/>
                  </a:lnTo>
                  <a:cubicBezTo>
                    <a:pt x="941" y="3941"/>
                    <a:pt x="1108" y="4108"/>
                    <a:pt x="1298" y="4108"/>
                  </a:cubicBezTo>
                  <a:lnTo>
                    <a:pt x="1501" y="4108"/>
                  </a:lnTo>
                  <a:lnTo>
                    <a:pt x="1501" y="4120"/>
                  </a:lnTo>
                  <a:cubicBezTo>
                    <a:pt x="1501" y="4227"/>
                    <a:pt x="1572" y="4298"/>
                    <a:pt x="1679" y="4298"/>
                  </a:cubicBezTo>
                  <a:cubicBezTo>
                    <a:pt x="1775" y="4298"/>
                    <a:pt x="1858" y="4227"/>
                    <a:pt x="1858" y="4120"/>
                  </a:cubicBezTo>
                  <a:lnTo>
                    <a:pt x="1858" y="4108"/>
                  </a:lnTo>
                  <a:lnTo>
                    <a:pt x="2048" y="4108"/>
                  </a:lnTo>
                  <a:cubicBezTo>
                    <a:pt x="2239" y="4108"/>
                    <a:pt x="2406" y="3941"/>
                    <a:pt x="2406" y="3751"/>
                  </a:cubicBezTo>
                  <a:lnTo>
                    <a:pt x="2406" y="3191"/>
                  </a:lnTo>
                  <a:cubicBezTo>
                    <a:pt x="2953" y="2917"/>
                    <a:pt x="3346" y="2334"/>
                    <a:pt x="3346" y="1679"/>
                  </a:cubicBezTo>
                  <a:cubicBezTo>
                    <a:pt x="3370" y="750"/>
                    <a:pt x="2608" y="0"/>
                    <a:pt x="1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p:nvPr/>
          </p:nvSpPr>
          <p:spPr>
            <a:xfrm>
              <a:off x="855096" y="1521896"/>
              <a:ext cx="214152" cy="322183"/>
            </a:xfrm>
            <a:custGeom>
              <a:rect b="b" l="l" r="r" t="t"/>
              <a:pathLst>
                <a:path extrusionOk="0" h="10122" w="6728">
                  <a:moveTo>
                    <a:pt x="3346" y="358"/>
                  </a:moveTo>
                  <a:cubicBezTo>
                    <a:pt x="3870" y="358"/>
                    <a:pt x="4299" y="703"/>
                    <a:pt x="4299" y="1120"/>
                  </a:cubicBezTo>
                  <a:cubicBezTo>
                    <a:pt x="4001" y="1001"/>
                    <a:pt x="3691" y="941"/>
                    <a:pt x="3346" y="941"/>
                  </a:cubicBezTo>
                  <a:cubicBezTo>
                    <a:pt x="3001" y="941"/>
                    <a:pt x="2691" y="1001"/>
                    <a:pt x="2394" y="1120"/>
                  </a:cubicBezTo>
                  <a:cubicBezTo>
                    <a:pt x="2394" y="703"/>
                    <a:pt x="2810" y="358"/>
                    <a:pt x="3346" y="358"/>
                  </a:cubicBezTo>
                  <a:close/>
                  <a:moveTo>
                    <a:pt x="3370" y="1299"/>
                  </a:moveTo>
                  <a:cubicBezTo>
                    <a:pt x="4620" y="1299"/>
                    <a:pt x="5620" y="2311"/>
                    <a:pt x="5620" y="3561"/>
                  </a:cubicBezTo>
                  <a:cubicBezTo>
                    <a:pt x="5620" y="3882"/>
                    <a:pt x="5549" y="4216"/>
                    <a:pt x="5418" y="4513"/>
                  </a:cubicBezTo>
                  <a:lnTo>
                    <a:pt x="5418" y="4347"/>
                  </a:lnTo>
                  <a:cubicBezTo>
                    <a:pt x="5418" y="4144"/>
                    <a:pt x="5322" y="3930"/>
                    <a:pt x="5168" y="3799"/>
                  </a:cubicBezTo>
                  <a:cubicBezTo>
                    <a:pt x="4811" y="3489"/>
                    <a:pt x="4025" y="2953"/>
                    <a:pt x="2632" y="2811"/>
                  </a:cubicBezTo>
                  <a:cubicBezTo>
                    <a:pt x="2626" y="2810"/>
                    <a:pt x="2619" y="2809"/>
                    <a:pt x="2613" y="2809"/>
                  </a:cubicBezTo>
                  <a:cubicBezTo>
                    <a:pt x="2535" y="2809"/>
                    <a:pt x="2452" y="2878"/>
                    <a:pt x="2441" y="2977"/>
                  </a:cubicBezTo>
                  <a:cubicBezTo>
                    <a:pt x="2429" y="3073"/>
                    <a:pt x="2501" y="3156"/>
                    <a:pt x="2608" y="3168"/>
                  </a:cubicBezTo>
                  <a:cubicBezTo>
                    <a:pt x="3882" y="3311"/>
                    <a:pt x="4632" y="3787"/>
                    <a:pt x="4941" y="4061"/>
                  </a:cubicBezTo>
                  <a:cubicBezTo>
                    <a:pt x="5013" y="4144"/>
                    <a:pt x="5072" y="4239"/>
                    <a:pt x="5072" y="4347"/>
                  </a:cubicBezTo>
                  <a:lnTo>
                    <a:pt x="5072" y="4680"/>
                  </a:lnTo>
                  <a:cubicBezTo>
                    <a:pt x="5072" y="5609"/>
                    <a:pt x="4310" y="6371"/>
                    <a:pt x="3382" y="6371"/>
                  </a:cubicBezTo>
                  <a:cubicBezTo>
                    <a:pt x="3374" y="6371"/>
                    <a:pt x="3367" y="6371"/>
                    <a:pt x="3359" y="6371"/>
                  </a:cubicBezTo>
                  <a:cubicBezTo>
                    <a:pt x="2405" y="6371"/>
                    <a:pt x="1643" y="5625"/>
                    <a:pt x="1643" y="4692"/>
                  </a:cubicBezTo>
                  <a:lnTo>
                    <a:pt x="1643" y="4549"/>
                  </a:lnTo>
                  <a:cubicBezTo>
                    <a:pt x="1643" y="4466"/>
                    <a:pt x="1679" y="4406"/>
                    <a:pt x="1739" y="4382"/>
                  </a:cubicBezTo>
                  <a:cubicBezTo>
                    <a:pt x="1965" y="4263"/>
                    <a:pt x="2251" y="4025"/>
                    <a:pt x="2382" y="3620"/>
                  </a:cubicBezTo>
                  <a:cubicBezTo>
                    <a:pt x="2405" y="3525"/>
                    <a:pt x="2370" y="3430"/>
                    <a:pt x="2274" y="3394"/>
                  </a:cubicBezTo>
                  <a:cubicBezTo>
                    <a:pt x="2258" y="3389"/>
                    <a:pt x="2240" y="3387"/>
                    <a:pt x="2222" y="3387"/>
                  </a:cubicBezTo>
                  <a:cubicBezTo>
                    <a:pt x="2152" y="3387"/>
                    <a:pt x="2079" y="3425"/>
                    <a:pt x="2060" y="3501"/>
                  </a:cubicBezTo>
                  <a:cubicBezTo>
                    <a:pt x="1953" y="3799"/>
                    <a:pt x="1739" y="3966"/>
                    <a:pt x="1584" y="4061"/>
                  </a:cubicBezTo>
                  <a:cubicBezTo>
                    <a:pt x="1417" y="4156"/>
                    <a:pt x="1310" y="4335"/>
                    <a:pt x="1310" y="4513"/>
                  </a:cubicBezTo>
                  <a:cubicBezTo>
                    <a:pt x="1179" y="4216"/>
                    <a:pt x="1108" y="3882"/>
                    <a:pt x="1108" y="3561"/>
                  </a:cubicBezTo>
                  <a:cubicBezTo>
                    <a:pt x="1108" y="2311"/>
                    <a:pt x="2120" y="1299"/>
                    <a:pt x="3370" y="1299"/>
                  </a:cubicBezTo>
                  <a:close/>
                  <a:moveTo>
                    <a:pt x="4108" y="6585"/>
                  </a:moveTo>
                  <a:lnTo>
                    <a:pt x="4108" y="7002"/>
                  </a:lnTo>
                  <a:cubicBezTo>
                    <a:pt x="4108" y="7228"/>
                    <a:pt x="4239" y="7418"/>
                    <a:pt x="4430" y="7502"/>
                  </a:cubicBezTo>
                  <a:lnTo>
                    <a:pt x="4691" y="7621"/>
                  </a:lnTo>
                  <a:cubicBezTo>
                    <a:pt x="4441" y="8133"/>
                    <a:pt x="3918" y="8442"/>
                    <a:pt x="3346" y="8442"/>
                  </a:cubicBezTo>
                  <a:cubicBezTo>
                    <a:pt x="2786" y="8442"/>
                    <a:pt x="2263" y="8133"/>
                    <a:pt x="2013" y="7621"/>
                  </a:cubicBezTo>
                  <a:lnTo>
                    <a:pt x="2263" y="7502"/>
                  </a:lnTo>
                  <a:cubicBezTo>
                    <a:pt x="2453" y="7418"/>
                    <a:pt x="2584" y="7228"/>
                    <a:pt x="2584" y="7002"/>
                  </a:cubicBezTo>
                  <a:lnTo>
                    <a:pt x="2584" y="6585"/>
                  </a:lnTo>
                  <a:cubicBezTo>
                    <a:pt x="2822" y="6668"/>
                    <a:pt x="3084" y="6728"/>
                    <a:pt x="3346" y="6728"/>
                  </a:cubicBezTo>
                  <a:cubicBezTo>
                    <a:pt x="3620" y="6728"/>
                    <a:pt x="3870" y="6668"/>
                    <a:pt x="4108" y="6585"/>
                  </a:cubicBezTo>
                  <a:close/>
                  <a:moveTo>
                    <a:pt x="3346" y="1"/>
                  </a:moveTo>
                  <a:cubicBezTo>
                    <a:pt x="2632" y="1"/>
                    <a:pt x="2060" y="513"/>
                    <a:pt x="2060" y="1120"/>
                  </a:cubicBezTo>
                  <a:cubicBezTo>
                    <a:pt x="2060" y="1179"/>
                    <a:pt x="2060" y="1227"/>
                    <a:pt x="2072" y="1287"/>
                  </a:cubicBezTo>
                  <a:cubicBezTo>
                    <a:pt x="1286" y="1727"/>
                    <a:pt x="750" y="2572"/>
                    <a:pt x="750" y="3561"/>
                  </a:cubicBezTo>
                  <a:cubicBezTo>
                    <a:pt x="750" y="4204"/>
                    <a:pt x="989" y="4811"/>
                    <a:pt x="1405" y="5287"/>
                  </a:cubicBezTo>
                  <a:cubicBezTo>
                    <a:pt x="1548" y="5751"/>
                    <a:pt x="1846" y="6156"/>
                    <a:pt x="2251" y="6406"/>
                  </a:cubicBezTo>
                  <a:lnTo>
                    <a:pt x="2251" y="7014"/>
                  </a:lnTo>
                  <a:cubicBezTo>
                    <a:pt x="2251" y="7085"/>
                    <a:pt x="2203" y="7168"/>
                    <a:pt x="2132" y="7192"/>
                  </a:cubicBezTo>
                  <a:lnTo>
                    <a:pt x="548" y="7895"/>
                  </a:lnTo>
                  <a:cubicBezTo>
                    <a:pt x="203" y="8037"/>
                    <a:pt x="0" y="8371"/>
                    <a:pt x="0" y="8740"/>
                  </a:cubicBezTo>
                  <a:lnTo>
                    <a:pt x="0" y="9942"/>
                  </a:lnTo>
                  <a:cubicBezTo>
                    <a:pt x="0" y="10050"/>
                    <a:pt x="72" y="10121"/>
                    <a:pt x="179" y="10121"/>
                  </a:cubicBezTo>
                  <a:cubicBezTo>
                    <a:pt x="286" y="10121"/>
                    <a:pt x="358" y="10050"/>
                    <a:pt x="358" y="9942"/>
                  </a:cubicBezTo>
                  <a:lnTo>
                    <a:pt x="358" y="8740"/>
                  </a:lnTo>
                  <a:cubicBezTo>
                    <a:pt x="358" y="8514"/>
                    <a:pt x="489" y="8311"/>
                    <a:pt x="703" y="8216"/>
                  </a:cubicBezTo>
                  <a:lnTo>
                    <a:pt x="1691" y="7776"/>
                  </a:lnTo>
                  <a:cubicBezTo>
                    <a:pt x="2013" y="8395"/>
                    <a:pt x="2644" y="8799"/>
                    <a:pt x="3358" y="8799"/>
                  </a:cubicBezTo>
                  <a:cubicBezTo>
                    <a:pt x="4072" y="8799"/>
                    <a:pt x="4715" y="8395"/>
                    <a:pt x="5025" y="7776"/>
                  </a:cubicBezTo>
                  <a:lnTo>
                    <a:pt x="6025" y="8216"/>
                  </a:lnTo>
                  <a:cubicBezTo>
                    <a:pt x="6239" y="8311"/>
                    <a:pt x="6370" y="8514"/>
                    <a:pt x="6370" y="8740"/>
                  </a:cubicBezTo>
                  <a:lnTo>
                    <a:pt x="6370" y="9942"/>
                  </a:lnTo>
                  <a:cubicBezTo>
                    <a:pt x="6370" y="10050"/>
                    <a:pt x="6442" y="10121"/>
                    <a:pt x="6549" y="10121"/>
                  </a:cubicBezTo>
                  <a:cubicBezTo>
                    <a:pt x="6656" y="10121"/>
                    <a:pt x="6727" y="10050"/>
                    <a:pt x="6727" y="9942"/>
                  </a:cubicBezTo>
                  <a:lnTo>
                    <a:pt x="6727" y="8740"/>
                  </a:lnTo>
                  <a:cubicBezTo>
                    <a:pt x="6704" y="8371"/>
                    <a:pt x="6489" y="8037"/>
                    <a:pt x="6144" y="7895"/>
                  </a:cubicBezTo>
                  <a:lnTo>
                    <a:pt x="4572" y="7192"/>
                  </a:lnTo>
                  <a:cubicBezTo>
                    <a:pt x="4501" y="7168"/>
                    <a:pt x="4453" y="7085"/>
                    <a:pt x="4453" y="7014"/>
                  </a:cubicBezTo>
                  <a:lnTo>
                    <a:pt x="4453" y="6406"/>
                  </a:lnTo>
                  <a:cubicBezTo>
                    <a:pt x="4858" y="6156"/>
                    <a:pt x="5156" y="5751"/>
                    <a:pt x="5299" y="5287"/>
                  </a:cubicBezTo>
                  <a:cubicBezTo>
                    <a:pt x="5715" y="4811"/>
                    <a:pt x="5954" y="4204"/>
                    <a:pt x="5954" y="3561"/>
                  </a:cubicBezTo>
                  <a:cubicBezTo>
                    <a:pt x="5954" y="2596"/>
                    <a:pt x="5418" y="1727"/>
                    <a:pt x="4632" y="1287"/>
                  </a:cubicBezTo>
                  <a:cubicBezTo>
                    <a:pt x="4644" y="1227"/>
                    <a:pt x="4644" y="1179"/>
                    <a:pt x="4644" y="1120"/>
                  </a:cubicBezTo>
                  <a:cubicBezTo>
                    <a:pt x="4644" y="513"/>
                    <a:pt x="4060" y="1"/>
                    <a:pt x="3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a:off x="896411" y="1808780"/>
              <a:ext cx="11395" cy="34918"/>
            </a:xfrm>
            <a:custGeom>
              <a:rect b="b" l="l" r="r" t="t"/>
              <a:pathLst>
                <a:path extrusionOk="0" h="1097" w="358">
                  <a:moveTo>
                    <a:pt x="179" y="1"/>
                  </a:moveTo>
                  <a:cubicBezTo>
                    <a:pt x="72" y="1"/>
                    <a:pt x="0" y="72"/>
                    <a:pt x="0" y="179"/>
                  </a:cubicBezTo>
                  <a:lnTo>
                    <a:pt x="0" y="918"/>
                  </a:lnTo>
                  <a:cubicBezTo>
                    <a:pt x="0" y="1025"/>
                    <a:pt x="72" y="1096"/>
                    <a:pt x="179" y="1096"/>
                  </a:cubicBezTo>
                  <a:cubicBezTo>
                    <a:pt x="286" y="1096"/>
                    <a:pt x="357" y="1025"/>
                    <a:pt x="357" y="918"/>
                  </a:cubicBezTo>
                  <a:lnTo>
                    <a:pt x="357" y="179"/>
                  </a:lnTo>
                  <a:cubicBezTo>
                    <a:pt x="345" y="84"/>
                    <a:pt x="262" y="1"/>
                    <a:pt x="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a:off x="1015391" y="1808780"/>
              <a:ext cx="11395" cy="34918"/>
            </a:xfrm>
            <a:custGeom>
              <a:rect b="b" l="l" r="r" t="t"/>
              <a:pathLst>
                <a:path extrusionOk="0" h="1097" w="358">
                  <a:moveTo>
                    <a:pt x="179" y="1"/>
                  </a:moveTo>
                  <a:cubicBezTo>
                    <a:pt x="72" y="1"/>
                    <a:pt x="1" y="72"/>
                    <a:pt x="1" y="179"/>
                  </a:cubicBezTo>
                  <a:lnTo>
                    <a:pt x="1" y="918"/>
                  </a:lnTo>
                  <a:cubicBezTo>
                    <a:pt x="1" y="1025"/>
                    <a:pt x="72" y="1096"/>
                    <a:pt x="179" y="1096"/>
                  </a:cubicBezTo>
                  <a:cubicBezTo>
                    <a:pt x="275" y="1096"/>
                    <a:pt x="346" y="1025"/>
                    <a:pt x="346" y="918"/>
                  </a:cubicBezTo>
                  <a:lnTo>
                    <a:pt x="346" y="179"/>
                  </a:lnTo>
                  <a:cubicBezTo>
                    <a:pt x="358" y="84"/>
                    <a:pt x="275" y="1"/>
                    <a:pt x="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a:off x="1057471" y="1522660"/>
              <a:ext cx="178534" cy="186110"/>
            </a:xfrm>
            <a:custGeom>
              <a:rect b="b" l="l" r="r" t="t"/>
              <a:pathLst>
                <a:path extrusionOk="0" h="5847" w="5609">
                  <a:moveTo>
                    <a:pt x="739" y="1"/>
                  </a:moveTo>
                  <a:cubicBezTo>
                    <a:pt x="346" y="1"/>
                    <a:pt x="0" y="322"/>
                    <a:pt x="0" y="739"/>
                  </a:cubicBezTo>
                  <a:lnTo>
                    <a:pt x="0" y="3751"/>
                  </a:lnTo>
                  <a:cubicBezTo>
                    <a:pt x="0" y="4144"/>
                    <a:pt x="322" y="4489"/>
                    <a:pt x="739" y="4489"/>
                  </a:cubicBezTo>
                  <a:lnTo>
                    <a:pt x="1084" y="4489"/>
                  </a:lnTo>
                  <a:lnTo>
                    <a:pt x="834" y="5513"/>
                  </a:lnTo>
                  <a:cubicBezTo>
                    <a:pt x="798" y="5620"/>
                    <a:pt x="846" y="5739"/>
                    <a:pt x="941" y="5799"/>
                  </a:cubicBezTo>
                  <a:cubicBezTo>
                    <a:pt x="977" y="5823"/>
                    <a:pt x="1036" y="5847"/>
                    <a:pt x="1084" y="5847"/>
                  </a:cubicBezTo>
                  <a:cubicBezTo>
                    <a:pt x="1143" y="5847"/>
                    <a:pt x="1191" y="5823"/>
                    <a:pt x="1250" y="5799"/>
                  </a:cubicBezTo>
                  <a:lnTo>
                    <a:pt x="3048" y="4489"/>
                  </a:lnTo>
                  <a:lnTo>
                    <a:pt x="4870" y="4489"/>
                  </a:lnTo>
                  <a:cubicBezTo>
                    <a:pt x="5263" y="4489"/>
                    <a:pt x="5608" y="4156"/>
                    <a:pt x="5608" y="3739"/>
                  </a:cubicBezTo>
                  <a:lnTo>
                    <a:pt x="5608" y="739"/>
                  </a:lnTo>
                  <a:cubicBezTo>
                    <a:pt x="5596" y="322"/>
                    <a:pt x="5263" y="1"/>
                    <a:pt x="4870" y="1"/>
                  </a:cubicBezTo>
                  <a:cubicBezTo>
                    <a:pt x="4763" y="1"/>
                    <a:pt x="4691" y="72"/>
                    <a:pt x="4691" y="179"/>
                  </a:cubicBezTo>
                  <a:cubicBezTo>
                    <a:pt x="4691" y="274"/>
                    <a:pt x="4763" y="346"/>
                    <a:pt x="4870" y="346"/>
                  </a:cubicBezTo>
                  <a:cubicBezTo>
                    <a:pt x="5072" y="346"/>
                    <a:pt x="5251" y="524"/>
                    <a:pt x="5251" y="739"/>
                  </a:cubicBezTo>
                  <a:lnTo>
                    <a:pt x="5251" y="3739"/>
                  </a:lnTo>
                  <a:cubicBezTo>
                    <a:pt x="5251" y="3953"/>
                    <a:pt x="5072" y="4132"/>
                    <a:pt x="4870" y="4132"/>
                  </a:cubicBezTo>
                  <a:lnTo>
                    <a:pt x="2989" y="4132"/>
                  </a:lnTo>
                  <a:cubicBezTo>
                    <a:pt x="2965" y="4132"/>
                    <a:pt x="2917" y="4144"/>
                    <a:pt x="2882" y="4156"/>
                  </a:cubicBezTo>
                  <a:lnTo>
                    <a:pt x="1215" y="5382"/>
                  </a:lnTo>
                  <a:lnTo>
                    <a:pt x="1477" y="4358"/>
                  </a:lnTo>
                  <a:cubicBezTo>
                    <a:pt x="1489" y="4299"/>
                    <a:pt x="1477" y="4251"/>
                    <a:pt x="1441" y="4203"/>
                  </a:cubicBezTo>
                  <a:cubicBezTo>
                    <a:pt x="1417" y="4156"/>
                    <a:pt x="1358" y="4132"/>
                    <a:pt x="1310" y="4132"/>
                  </a:cubicBezTo>
                  <a:lnTo>
                    <a:pt x="739" y="4132"/>
                  </a:lnTo>
                  <a:cubicBezTo>
                    <a:pt x="536" y="4132"/>
                    <a:pt x="358" y="3953"/>
                    <a:pt x="358" y="3739"/>
                  </a:cubicBezTo>
                  <a:lnTo>
                    <a:pt x="358" y="739"/>
                  </a:lnTo>
                  <a:cubicBezTo>
                    <a:pt x="358" y="524"/>
                    <a:pt x="536" y="346"/>
                    <a:pt x="739" y="346"/>
                  </a:cubicBezTo>
                  <a:cubicBezTo>
                    <a:pt x="846" y="346"/>
                    <a:pt x="917" y="274"/>
                    <a:pt x="917" y="179"/>
                  </a:cubicBezTo>
                  <a:cubicBezTo>
                    <a:pt x="917" y="72"/>
                    <a:pt x="846" y="1"/>
                    <a:pt x="7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 name="Google Shape;134;p14"/>
          <p:cNvGrpSpPr/>
          <p:nvPr/>
        </p:nvGrpSpPr>
        <p:grpSpPr>
          <a:xfrm>
            <a:off x="4043863" y="1429842"/>
            <a:ext cx="352103" cy="352103"/>
            <a:chOff x="1819576" y="1511679"/>
            <a:chExt cx="352103" cy="352103"/>
          </a:xfrm>
        </p:grpSpPr>
        <p:sp>
          <p:nvSpPr>
            <p:cNvPr id="135" name="Google Shape;135;p14"/>
            <p:cNvSpPr/>
            <p:nvPr/>
          </p:nvSpPr>
          <p:spPr>
            <a:xfrm>
              <a:off x="1819576" y="1511679"/>
              <a:ext cx="352103" cy="352103"/>
            </a:xfrm>
            <a:custGeom>
              <a:rect b="b" l="l" r="r" t="t"/>
              <a:pathLst>
                <a:path extrusionOk="0" h="11062" w="11062">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a:off x="1885146" y="1578204"/>
              <a:ext cx="182322" cy="180603"/>
            </a:xfrm>
            <a:custGeom>
              <a:rect b="b" l="l" r="r" t="t"/>
              <a:pathLst>
                <a:path extrusionOk="0" h="5674" w="5728">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p:nvPr/>
          </p:nvSpPr>
          <p:spPr>
            <a:xfrm>
              <a:off x="1923820" y="1610193"/>
              <a:ext cx="183054" cy="186874"/>
            </a:xfrm>
            <a:custGeom>
              <a:rect b="b" l="l" r="r" t="t"/>
              <a:pathLst>
                <a:path extrusionOk="0" h="5871" w="5751">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a:off x="1974207" y="1638617"/>
              <a:ext cx="43989" cy="15597"/>
            </a:xfrm>
            <a:custGeom>
              <a:rect b="b" l="l" r="r" t="t"/>
              <a:pathLst>
                <a:path extrusionOk="0" h="490" w="1382">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1000"/>
                                        <p:tgtEl>
                                          <p:spTgt spid="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2"/>
          <p:cNvSpPr txBox="1"/>
          <p:nvPr>
            <p:ph type="title"/>
          </p:nvPr>
        </p:nvSpPr>
        <p:spPr>
          <a:xfrm>
            <a:off x="710275" y="308050"/>
            <a:ext cx="80628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High Sugar does not correlate with increased health risk</a:t>
            </a:r>
            <a:endParaRPr/>
          </a:p>
        </p:txBody>
      </p:sp>
      <p:pic>
        <p:nvPicPr>
          <p:cNvPr id="334" name="Google Shape;334;p32"/>
          <p:cNvPicPr preferRelativeResize="0"/>
          <p:nvPr/>
        </p:nvPicPr>
        <p:blipFill>
          <a:blip r:embed="rId3">
            <a:alphaModFix/>
          </a:blip>
          <a:stretch>
            <a:fillRect/>
          </a:stretch>
        </p:blipFill>
        <p:spPr>
          <a:xfrm>
            <a:off x="2329650" y="789250"/>
            <a:ext cx="5357762" cy="4354250"/>
          </a:xfrm>
          <a:prstGeom prst="rect">
            <a:avLst/>
          </a:prstGeom>
          <a:noFill/>
          <a:ln>
            <a:noFill/>
          </a:ln>
        </p:spPr>
      </p:pic>
      <p:sp>
        <p:nvSpPr>
          <p:cNvPr id="335" name="Google Shape;335;p32"/>
          <p:cNvSpPr/>
          <p:nvPr/>
        </p:nvSpPr>
        <p:spPr>
          <a:xfrm>
            <a:off x="644723" y="1418399"/>
            <a:ext cx="1684946" cy="1601236"/>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Fira Sans Extra Condensed"/>
                <a:ea typeface="Fira Sans Extra Condensed"/>
                <a:cs typeface="Fira Sans Extra Condensed"/>
                <a:sym typeface="Fira Sans Extra Condensed"/>
              </a:rPr>
              <a:t>There are fewer people with higher health risks with high sugar</a:t>
            </a:r>
            <a:endParaRPr b="1" sz="1600">
              <a:solidFill>
                <a:schemeClr val="lt1"/>
              </a:solidFill>
              <a:latin typeface="Fira Sans Extra Condensed"/>
              <a:ea typeface="Fira Sans Extra Condensed"/>
              <a:cs typeface="Fira Sans Extra Condensed"/>
              <a:sym typeface="Fira Sans Extra Condensed"/>
            </a:endParaRPr>
          </a:p>
        </p:txBody>
      </p:sp>
      <p:pic>
        <p:nvPicPr>
          <p:cNvPr id="336" name="Google Shape;336;p32"/>
          <p:cNvPicPr preferRelativeResize="0"/>
          <p:nvPr/>
        </p:nvPicPr>
        <p:blipFill>
          <a:blip r:embed="rId4">
            <a:alphaModFix/>
          </a:blip>
          <a:stretch>
            <a:fillRect/>
          </a:stretch>
        </p:blipFill>
        <p:spPr>
          <a:xfrm>
            <a:off x="2022574" y="703288"/>
            <a:ext cx="923925" cy="438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3"/>
          <p:cNvSpPr txBox="1"/>
          <p:nvPr>
            <p:ph type="title"/>
          </p:nvPr>
        </p:nvSpPr>
        <p:spPr>
          <a:xfrm>
            <a:off x="259775" y="178850"/>
            <a:ext cx="8570400" cy="840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High Cholesterol correlates with significantly higher health risk</a:t>
            </a:r>
            <a:endParaRPr/>
          </a:p>
        </p:txBody>
      </p:sp>
      <p:sp>
        <p:nvSpPr>
          <p:cNvPr id="342" name="Google Shape;342;p33"/>
          <p:cNvSpPr txBox="1"/>
          <p:nvPr>
            <p:ph idx="1" type="body"/>
          </p:nvPr>
        </p:nvSpPr>
        <p:spPr>
          <a:xfrm>
            <a:off x="5221575" y="4213075"/>
            <a:ext cx="3708600" cy="6273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440"/>
              <a:buNone/>
            </a:pPr>
            <a:r>
              <a:t/>
            </a:r>
            <a:endParaRPr sz="1120"/>
          </a:p>
          <a:p>
            <a:pPr indent="0" lvl="0" marL="0" rtl="0" algn="l">
              <a:lnSpc>
                <a:spcPct val="95000"/>
              </a:lnSpc>
              <a:spcBef>
                <a:spcPts val="1600"/>
              </a:spcBef>
              <a:spcAft>
                <a:spcPts val="1600"/>
              </a:spcAft>
              <a:buSzPts val="440"/>
              <a:buNone/>
            </a:pPr>
            <a:r>
              <a:t/>
            </a:r>
            <a:endParaRPr sz="520"/>
          </a:p>
        </p:txBody>
      </p:sp>
      <p:sp>
        <p:nvSpPr>
          <p:cNvPr id="343" name="Google Shape;343;p33"/>
          <p:cNvSpPr txBox="1"/>
          <p:nvPr/>
        </p:nvSpPr>
        <p:spPr>
          <a:xfrm>
            <a:off x="467931" y="4113825"/>
            <a:ext cx="4166700" cy="3570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Clr>
                <a:srgbClr val="000000"/>
              </a:buClr>
              <a:buSzPts val="440"/>
              <a:buFont typeface="Arial"/>
              <a:buNone/>
            </a:pPr>
            <a:r>
              <a:t/>
            </a:r>
            <a:endParaRPr>
              <a:latin typeface="Lato"/>
              <a:ea typeface="Lato"/>
              <a:cs typeface="Lato"/>
              <a:sym typeface="Lato"/>
            </a:endParaRPr>
          </a:p>
        </p:txBody>
      </p:sp>
      <p:pic>
        <p:nvPicPr>
          <p:cNvPr id="344" name="Google Shape;344;p33"/>
          <p:cNvPicPr preferRelativeResize="0"/>
          <p:nvPr/>
        </p:nvPicPr>
        <p:blipFill>
          <a:blip r:embed="rId3">
            <a:alphaModFix/>
          </a:blip>
          <a:stretch>
            <a:fillRect/>
          </a:stretch>
        </p:blipFill>
        <p:spPr>
          <a:xfrm>
            <a:off x="2670225" y="656300"/>
            <a:ext cx="5608958" cy="4487200"/>
          </a:xfrm>
          <a:prstGeom prst="rect">
            <a:avLst/>
          </a:prstGeom>
          <a:noFill/>
          <a:ln>
            <a:noFill/>
          </a:ln>
        </p:spPr>
      </p:pic>
      <p:sp>
        <p:nvSpPr>
          <p:cNvPr id="345" name="Google Shape;345;p33"/>
          <p:cNvSpPr/>
          <p:nvPr/>
        </p:nvSpPr>
        <p:spPr>
          <a:xfrm>
            <a:off x="1146174" y="1088876"/>
            <a:ext cx="1524003" cy="1578704"/>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Fira Sans Extra Condensed"/>
                <a:ea typeface="Fira Sans Extra Condensed"/>
                <a:cs typeface="Fira Sans Extra Condensed"/>
                <a:sym typeface="Fira Sans Extra Condensed"/>
              </a:rPr>
              <a:t>High Cholesterol is much more prevalent at higher health risks</a:t>
            </a:r>
            <a:endParaRPr b="1" sz="1600">
              <a:solidFill>
                <a:srgbClr val="FFFFFF"/>
              </a:solidFill>
              <a:latin typeface="Fira Sans Extra Condensed"/>
              <a:ea typeface="Fira Sans Extra Condensed"/>
              <a:cs typeface="Fira Sans Extra Condensed"/>
              <a:sym typeface="Fira Sans Extra Condensed"/>
            </a:endParaRPr>
          </a:p>
        </p:txBody>
      </p:sp>
      <p:pic>
        <p:nvPicPr>
          <p:cNvPr id="346" name="Google Shape;346;p33"/>
          <p:cNvPicPr preferRelativeResize="0"/>
          <p:nvPr/>
        </p:nvPicPr>
        <p:blipFill>
          <a:blip r:embed="rId4">
            <a:alphaModFix/>
          </a:blip>
          <a:stretch>
            <a:fillRect/>
          </a:stretch>
        </p:blipFill>
        <p:spPr>
          <a:xfrm>
            <a:off x="2307377" y="656300"/>
            <a:ext cx="923925" cy="438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4"/>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High Blood Pressure correlates with higher health risk</a:t>
            </a:r>
            <a:endParaRPr/>
          </a:p>
        </p:txBody>
      </p:sp>
      <p:pic>
        <p:nvPicPr>
          <p:cNvPr id="352" name="Google Shape;352;p34"/>
          <p:cNvPicPr preferRelativeResize="0"/>
          <p:nvPr/>
        </p:nvPicPr>
        <p:blipFill>
          <a:blip r:embed="rId3">
            <a:alphaModFix/>
          </a:blip>
          <a:stretch>
            <a:fillRect/>
          </a:stretch>
        </p:blipFill>
        <p:spPr>
          <a:xfrm>
            <a:off x="2303925" y="955350"/>
            <a:ext cx="5235195" cy="4188150"/>
          </a:xfrm>
          <a:prstGeom prst="rect">
            <a:avLst/>
          </a:prstGeom>
          <a:noFill/>
          <a:ln>
            <a:noFill/>
          </a:ln>
        </p:spPr>
      </p:pic>
      <p:sp>
        <p:nvSpPr>
          <p:cNvPr id="353" name="Google Shape;353;p34"/>
          <p:cNvSpPr/>
          <p:nvPr/>
        </p:nvSpPr>
        <p:spPr>
          <a:xfrm>
            <a:off x="787999" y="1393500"/>
            <a:ext cx="1515926" cy="1549110"/>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rgbClr val="FFFFFF"/>
                </a:solidFill>
                <a:latin typeface="Fira Sans Extra Condensed"/>
                <a:ea typeface="Fira Sans Extra Condensed"/>
                <a:cs typeface="Fira Sans Extra Condensed"/>
                <a:sym typeface="Fira Sans Extra Condensed"/>
              </a:rPr>
              <a:t>High Blood Pressure is much more prevalent at higher health risks</a:t>
            </a:r>
            <a:endParaRPr sz="1800"/>
          </a:p>
        </p:txBody>
      </p:sp>
      <p:pic>
        <p:nvPicPr>
          <p:cNvPr id="354" name="Google Shape;354;p34"/>
          <p:cNvPicPr preferRelativeResize="0"/>
          <p:nvPr/>
        </p:nvPicPr>
        <p:blipFill>
          <a:blip r:embed="rId4">
            <a:alphaModFix/>
          </a:blip>
          <a:stretch>
            <a:fillRect/>
          </a:stretch>
        </p:blipFill>
        <p:spPr>
          <a:xfrm>
            <a:off x="1959300" y="955350"/>
            <a:ext cx="923925" cy="438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p35"/>
          <p:cNvPicPr preferRelativeResize="0"/>
          <p:nvPr/>
        </p:nvPicPr>
        <p:blipFill>
          <a:blip r:embed="rId3">
            <a:alphaModFix/>
          </a:blip>
          <a:stretch>
            <a:fillRect/>
          </a:stretch>
        </p:blipFill>
        <p:spPr>
          <a:xfrm>
            <a:off x="333025" y="1613098"/>
            <a:ext cx="4238974" cy="3275590"/>
          </a:xfrm>
          <a:prstGeom prst="rect">
            <a:avLst/>
          </a:prstGeom>
          <a:noFill/>
          <a:ln>
            <a:noFill/>
          </a:ln>
        </p:spPr>
      </p:pic>
      <p:sp>
        <p:nvSpPr>
          <p:cNvPr id="360" name="Google Shape;360;p35"/>
          <p:cNvSpPr txBox="1"/>
          <p:nvPr>
            <p:ph type="title"/>
          </p:nvPr>
        </p:nvSpPr>
        <p:spPr>
          <a:xfrm>
            <a:off x="560675" y="15835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High cholesterol and blood pressure correlates with significantly higher risk of heart disease in the next 10 years</a:t>
            </a:r>
            <a:endParaRPr sz="2400"/>
          </a:p>
        </p:txBody>
      </p:sp>
      <p:sp>
        <p:nvSpPr>
          <p:cNvPr id="361" name="Google Shape;361;p35"/>
          <p:cNvSpPr/>
          <p:nvPr/>
        </p:nvSpPr>
        <p:spPr>
          <a:xfrm>
            <a:off x="863700" y="1991500"/>
            <a:ext cx="1557929" cy="1498609"/>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rgbClr val="FFFFFF"/>
                </a:solidFill>
                <a:latin typeface="Fira Sans Extra Condensed"/>
                <a:ea typeface="Fira Sans Extra Condensed"/>
                <a:cs typeface="Fira Sans Extra Condensed"/>
                <a:sym typeface="Fira Sans Extra Condensed"/>
              </a:rPr>
              <a:t>Those with poor high cholesterol have a 4x higher median health risk</a:t>
            </a:r>
            <a:endParaRPr sz="1600"/>
          </a:p>
        </p:txBody>
      </p:sp>
      <p:pic>
        <p:nvPicPr>
          <p:cNvPr id="362" name="Google Shape;362;p35"/>
          <p:cNvPicPr preferRelativeResize="0"/>
          <p:nvPr/>
        </p:nvPicPr>
        <p:blipFill>
          <a:blip r:embed="rId4">
            <a:alphaModFix/>
          </a:blip>
          <a:stretch>
            <a:fillRect/>
          </a:stretch>
        </p:blipFill>
        <p:spPr>
          <a:xfrm>
            <a:off x="4640269" y="1722350"/>
            <a:ext cx="4427404" cy="3421150"/>
          </a:xfrm>
          <a:prstGeom prst="rect">
            <a:avLst/>
          </a:prstGeom>
          <a:noFill/>
          <a:ln>
            <a:noFill/>
          </a:ln>
        </p:spPr>
      </p:pic>
      <p:sp>
        <p:nvSpPr>
          <p:cNvPr id="363" name="Google Shape;363;p35"/>
          <p:cNvSpPr/>
          <p:nvPr/>
        </p:nvSpPr>
        <p:spPr>
          <a:xfrm>
            <a:off x="5113625" y="2164925"/>
            <a:ext cx="1720486" cy="1660481"/>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Fira Sans Extra Condensed"/>
                <a:ea typeface="Fira Sans Extra Condensed"/>
                <a:cs typeface="Fira Sans Extra Condensed"/>
                <a:sym typeface="Fira Sans Extra Condensed"/>
              </a:rPr>
              <a:t>Those with poor high blood pressure have a 5x higher median health risk</a:t>
            </a:r>
            <a:endParaRPr sz="1800"/>
          </a:p>
        </p:txBody>
      </p:sp>
      <p:pic>
        <p:nvPicPr>
          <p:cNvPr id="364" name="Google Shape;364;p35"/>
          <p:cNvPicPr preferRelativeResize="0"/>
          <p:nvPr/>
        </p:nvPicPr>
        <p:blipFill>
          <a:blip r:embed="rId5">
            <a:alphaModFix/>
          </a:blip>
          <a:stretch>
            <a:fillRect/>
          </a:stretch>
        </p:blipFill>
        <p:spPr>
          <a:xfrm>
            <a:off x="123750" y="1476350"/>
            <a:ext cx="923925" cy="438150"/>
          </a:xfrm>
          <a:prstGeom prst="rect">
            <a:avLst/>
          </a:prstGeom>
          <a:noFill/>
          <a:ln>
            <a:noFill/>
          </a:ln>
        </p:spPr>
      </p:pic>
      <p:pic>
        <p:nvPicPr>
          <p:cNvPr id="365" name="Google Shape;365;p35"/>
          <p:cNvPicPr preferRelativeResize="0"/>
          <p:nvPr/>
        </p:nvPicPr>
        <p:blipFill>
          <a:blip r:embed="rId5">
            <a:alphaModFix/>
          </a:blip>
          <a:stretch>
            <a:fillRect/>
          </a:stretch>
        </p:blipFill>
        <p:spPr>
          <a:xfrm>
            <a:off x="4303775" y="1476350"/>
            <a:ext cx="923925" cy="438150"/>
          </a:xfrm>
          <a:prstGeom prst="rect">
            <a:avLst/>
          </a:prstGeom>
          <a:noFill/>
          <a:ln>
            <a:noFill/>
          </a:ln>
        </p:spPr>
      </p:pic>
      <p:sp>
        <p:nvSpPr>
          <p:cNvPr id="366" name="Google Shape;366;p35"/>
          <p:cNvSpPr txBox="1"/>
          <p:nvPr/>
        </p:nvSpPr>
        <p:spPr>
          <a:xfrm>
            <a:off x="1829763" y="1236400"/>
            <a:ext cx="155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Fira Sans Extra Condensed"/>
                <a:ea typeface="Fira Sans Extra Condensed"/>
                <a:cs typeface="Fira Sans Extra Condensed"/>
                <a:sym typeface="Fira Sans Extra Condensed"/>
              </a:rPr>
              <a:t>Cholesterol</a:t>
            </a:r>
            <a:endParaRPr b="1" sz="1600">
              <a:latin typeface="Fira Sans Extra Condensed"/>
              <a:ea typeface="Fira Sans Extra Condensed"/>
              <a:cs typeface="Fira Sans Extra Condensed"/>
              <a:sym typeface="Fira Sans Extra Condensed"/>
            </a:endParaRPr>
          </a:p>
        </p:txBody>
      </p:sp>
      <p:sp>
        <p:nvSpPr>
          <p:cNvPr id="367" name="Google Shape;367;p35"/>
          <p:cNvSpPr txBox="1"/>
          <p:nvPr/>
        </p:nvSpPr>
        <p:spPr>
          <a:xfrm>
            <a:off x="6185363" y="1236400"/>
            <a:ext cx="1557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Fira Sans Extra Condensed"/>
                <a:ea typeface="Fira Sans Extra Condensed"/>
                <a:cs typeface="Fira Sans Extra Condensed"/>
                <a:sym typeface="Fira Sans Extra Condensed"/>
              </a:rPr>
              <a:t>Blood Pressure</a:t>
            </a:r>
            <a:endParaRPr b="1" sz="1600">
              <a:latin typeface="Fira Sans Extra Condensed"/>
              <a:ea typeface="Fira Sans Extra Condensed"/>
              <a:cs typeface="Fira Sans Extra Condensed"/>
              <a:sym typeface="Fira Sans Extra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36"/>
          <p:cNvSpPr txBox="1"/>
          <p:nvPr>
            <p:ph type="title"/>
          </p:nvPr>
        </p:nvSpPr>
        <p:spPr>
          <a:xfrm>
            <a:off x="634075" y="308050"/>
            <a:ext cx="82254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High cholesterol and blood pressure correlates with significantly higher risk of heart attack</a:t>
            </a:r>
            <a:endParaRPr/>
          </a:p>
        </p:txBody>
      </p:sp>
      <p:sp>
        <p:nvSpPr>
          <p:cNvPr id="373" name="Google Shape;373;p36"/>
          <p:cNvSpPr txBox="1"/>
          <p:nvPr>
            <p:ph idx="1" type="body"/>
          </p:nvPr>
        </p:nvSpPr>
        <p:spPr>
          <a:xfrm>
            <a:off x="710275" y="1152475"/>
            <a:ext cx="7723500" cy="3454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400">
                <a:solidFill>
                  <a:srgbClr val="FFFFFF"/>
                </a:solidFill>
                <a:latin typeface="Fira Sans Extra Condensed"/>
                <a:ea typeface="Fira Sans Extra Condensed"/>
                <a:cs typeface="Fira Sans Extra Condensed"/>
                <a:sym typeface="Fira Sans Extra Condensed"/>
              </a:rPr>
              <a:t>Those with history of heart attack are 2x more likely to have had high blood pressure</a:t>
            </a:r>
            <a:endParaRPr sz="1600">
              <a:solidFill>
                <a:srgbClr val="000000"/>
              </a:solidFill>
              <a:latin typeface="Arial"/>
              <a:ea typeface="Arial"/>
              <a:cs typeface="Arial"/>
              <a:sym typeface="Arial"/>
            </a:endParaRPr>
          </a:p>
          <a:p>
            <a:pPr indent="0" lvl="0" marL="0" rtl="0" algn="ctr">
              <a:lnSpc>
                <a:spcPct val="100000"/>
              </a:lnSpc>
              <a:spcBef>
                <a:spcPts val="0"/>
              </a:spcBef>
              <a:spcAft>
                <a:spcPts val="0"/>
              </a:spcAft>
              <a:buNone/>
            </a:pPr>
            <a:r>
              <a:rPr b="1" lang="en" sz="1400">
                <a:solidFill>
                  <a:srgbClr val="FFFFFF"/>
                </a:solidFill>
                <a:latin typeface="Fira Sans Extra Condensed"/>
                <a:ea typeface="Fira Sans Extra Condensed"/>
                <a:cs typeface="Fira Sans Extra Condensed"/>
                <a:sym typeface="Fira Sans Extra Condensed"/>
              </a:rPr>
              <a:t>Those with history of heart attack are 2x more likely to have had high blood pressure</a:t>
            </a:r>
            <a:endParaRPr sz="1600">
              <a:solidFill>
                <a:srgbClr val="000000"/>
              </a:solidFill>
              <a:latin typeface="Arial"/>
              <a:ea typeface="Arial"/>
              <a:cs typeface="Arial"/>
              <a:sym typeface="Arial"/>
            </a:endParaRPr>
          </a:p>
          <a:p>
            <a:pPr indent="0" lvl="0" marL="0" rtl="0" algn="ctr">
              <a:lnSpc>
                <a:spcPct val="100000"/>
              </a:lnSpc>
              <a:spcBef>
                <a:spcPts val="0"/>
              </a:spcBef>
              <a:spcAft>
                <a:spcPts val="0"/>
              </a:spcAft>
              <a:buNone/>
            </a:pPr>
            <a:r>
              <a:rPr b="1" lang="en" sz="1400">
                <a:solidFill>
                  <a:srgbClr val="FFFFFF"/>
                </a:solidFill>
                <a:latin typeface="Fira Sans Extra Condensed"/>
                <a:ea typeface="Fira Sans Extra Condensed"/>
                <a:cs typeface="Fira Sans Extra Condensed"/>
                <a:sym typeface="Fira Sans Extra Condensed"/>
              </a:rPr>
              <a:t>Those with history of heart attack are 2x more likely to have had high blood pressure</a:t>
            </a:r>
            <a:endParaRPr sz="16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sp>
        <p:nvSpPr>
          <p:cNvPr id="374" name="Google Shape;374;p36"/>
          <p:cNvSpPr/>
          <p:nvPr/>
        </p:nvSpPr>
        <p:spPr>
          <a:xfrm>
            <a:off x="171924" y="1809675"/>
            <a:ext cx="1551467" cy="1529548"/>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Fira Sans Extra Condensed"/>
                <a:ea typeface="Fira Sans Extra Condensed"/>
                <a:cs typeface="Fira Sans Extra Condensed"/>
                <a:sym typeface="Fira Sans Extra Condensed"/>
              </a:rPr>
              <a:t>Those with history of heart attack are 2x more likely to have had high blood pressure</a:t>
            </a:r>
            <a:endParaRPr sz="1800"/>
          </a:p>
        </p:txBody>
      </p:sp>
      <p:sp>
        <p:nvSpPr>
          <p:cNvPr id="375" name="Google Shape;375;p36"/>
          <p:cNvSpPr/>
          <p:nvPr/>
        </p:nvSpPr>
        <p:spPr>
          <a:xfrm>
            <a:off x="7337475" y="1477775"/>
            <a:ext cx="1675253" cy="1763221"/>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rgbClr val="FFFFFF"/>
                </a:solidFill>
                <a:latin typeface="Fira Sans Extra Condensed"/>
                <a:ea typeface="Fira Sans Extra Condensed"/>
                <a:cs typeface="Fira Sans Extra Condensed"/>
                <a:sym typeface="Fira Sans Extra Condensed"/>
              </a:rPr>
              <a:t>Those with history of heart attack are 3x more likely to have had high cholesterol</a:t>
            </a:r>
            <a:endParaRPr sz="1800">
              <a:solidFill>
                <a:schemeClr val="dk1"/>
              </a:solidFill>
            </a:endParaRPr>
          </a:p>
          <a:p>
            <a:pPr indent="0" lvl="0" marL="0" rtl="0" algn="ctr">
              <a:spcBef>
                <a:spcPts val="0"/>
              </a:spcBef>
              <a:spcAft>
                <a:spcPts val="0"/>
              </a:spcAft>
              <a:buNone/>
            </a:pPr>
            <a:r>
              <a:t/>
            </a:r>
            <a:endParaRPr sz="1600"/>
          </a:p>
        </p:txBody>
      </p:sp>
      <p:pic>
        <p:nvPicPr>
          <p:cNvPr id="376" name="Google Shape;376;p36"/>
          <p:cNvPicPr preferRelativeResize="0"/>
          <p:nvPr/>
        </p:nvPicPr>
        <p:blipFill>
          <a:blip r:embed="rId3">
            <a:alphaModFix/>
          </a:blip>
          <a:stretch>
            <a:fillRect/>
          </a:stretch>
        </p:blipFill>
        <p:spPr>
          <a:xfrm>
            <a:off x="1888850" y="982375"/>
            <a:ext cx="5283175" cy="4161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7"/>
          <p:cNvSpPr txBox="1"/>
          <p:nvPr>
            <p:ph type="title"/>
          </p:nvPr>
        </p:nvSpPr>
        <p:spPr>
          <a:xfrm>
            <a:off x="557875" y="384250"/>
            <a:ext cx="81384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High cholesterol and blood pressure correlates with significantly higher risk of stroke</a:t>
            </a:r>
            <a:endParaRPr/>
          </a:p>
        </p:txBody>
      </p:sp>
      <p:sp>
        <p:nvSpPr>
          <p:cNvPr id="382" name="Google Shape;382;p37"/>
          <p:cNvSpPr/>
          <p:nvPr/>
        </p:nvSpPr>
        <p:spPr>
          <a:xfrm>
            <a:off x="7026800" y="1881300"/>
            <a:ext cx="1669498" cy="1542944"/>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rgbClr val="FFFFFF"/>
                </a:solidFill>
                <a:latin typeface="Fira Sans Extra Condensed"/>
                <a:ea typeface="Fira Sans Extra Condensed"/>
                <a:cs typeface="Fira Sans Extra Condensed"/>
                <a:sym typeface="Fira Sans Extra Condensed"/>
              </a:rPr>
              <a:t>Those with history of stroke are 3x more likely to have had high cholesterol</a:t>
            </a:r>
            <a:endParaRPr sz="1800"/>
          </a:p>
        </p:txBody>
      </p:sp>
      <p:sp>
        <p:nvSpPr>
          <p:cNvPr id="383" name="Google Shape;383;p37"/>
          <p:cNvSpPr/>
          <p:nvPr/>
        </p:nvSpPr>
        <p:spPr>
          <a:xfrm>
            <a:off x="106700" y="1881300"/>
            <a:ext cx="1669498" cy="1542944"/>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Fira Sans Extra Condensed"/>
                <a:ea typeface="Fira Sans Extra Condensed"/>
                <a:cs typeface="Fira Sans Extra Condensed"/>
                <a:sym typeface="Fira Sans Extra Condensed"/>
              </a:rPr>
              <a:t>Those with history of stroke are 2x more likely to have had high blood pressure</a:t>
            </a:r>
            <a:endParaRPr sz="1800"/>
          </a:p>
        </p:txBody>
      </p:sp>
      <p:pic>
        <p:nvPicPr>
          <p:cNvPr id="384" name="Google Shape;384;p37"/>
          <p:cNvPicPr preferRelativeResize="0"/>
          <p:nvPr/>
        </p:nvPicPr>
        <p:blipFill>
          <a:blip r:embed="rId3">
            <a:alphaModFix/>
          </a:blip>
          <a:stretch>
            <a:fillRect/>
          </a:stretch>
        </p:blipFill>
        <p:spPr>
          <a:xfrm>
            <a:off x="1868450" y="1141600"/>
            <a:ext cx="5002388" cy="4001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38"/>
          <p:cNvSpPr txBox="1"/>
          <p:nvPr/>
        </p:nvSpPr>
        <p:spPr>
          <a:xfrm>
            <a:off x="552225" y="2279875"/>
            <a:ext cx="356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grpSp>
        <p:nvGrpSpPr>
          <p:cNvPr id="390" name="Google Shape;390;p38"/>
          <p:cNvGrpSpPr/>
          <p:nvPr/>
        </p:nvGrpSpPr>
        <p:grpSpPr>
          <a:xfrm>
            <a:off x="1052250" y="548831"/>
            <a:ext cx="7039500" cy="4280019"/>
            <a:chOff x="1394300" y="572456"/>
            <a:chExt cx="7039500" cy="4280019"/>
          </a:xfrm>
        </p:grpSpPr>
        <p:grpSp>
          <p:nvGrpSpPr>
            <p:cNvPr id="391" name="Google Shape;391;p38"/>
            <p:cNvGrpSpPr/>
            <p:nvPr/>
          </p:nvGrpSpPr>
          <p:grpSpPr>
            <a:xfrm>
              <a:off x="4716859" y="572456"/>
              <a:ext cx="394391" cy="510029"/>
              <a:chOff x="6650684" y="1399306"/>
              <a:chExt cx="394391" cy="510029"/>
            </a:xfrm>
          </p:grpSpPr>
          <p:sp>
            <p:nvSpPr>
              <p:cNvPr id="392" name="Google Shape;392;p38"/>
              <p:cNvSpPr/>
              <p:nvPr/>
            </p:nvSpPr>
            <p:spPr>
              <a:xfrm>
                <a:off x="6793479" y="1732991"/>
                <a:ext cx="108800" cy="108822"/>
              </a:xfrm>
              <a:custGeom>
                <a:rect b="b" l="l" r="r" t="t"/>
                <a:pathLst>
                  <a:path extrusionOk="0" h="5109" w="5108">
                    <a:moveTo>
                      <a:pt x="2548" y="0"/>
                    </a:moveTo>
                    <a:cubicBezTo>
                      <a:pt x="1143" y="0"/>
                      <a:pt x="0" y="1143"/>
                      <a:pt x="0" y="2560"/>
                    </a:cubicBezTo>
                    <a:cubicBezTo>
                      <a:pt x="0" y="3965"/>
                      <a:pt x="1143" y="5108"/>
                      <a:pt x="2548" y="5108"/>
                    </a:cubicBezTo>
                    <a:cubicBezTo>
                      <a:pt x="3965" y="5108"/>
                      <a:pt x="5108" y="3965"/>
                      <a:pt x="5108" y="2560"/>
                    </a:cubicBezTo>
                    <a:cubicBezTo>
                      <a:pt x="5108" y="1143"/>
                      <a:pt x="3965" y="0"/>
                      <a:pt x="2548" y="0"/>
                    </a:cubicBez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8"/>
              <p:cNvSpPr/>
              <p:nvPr/>
            </p:nvSpPr>
            <p:spPr>
              <a:xfrm>
                <a:off x="6650684" y="1399306"/>
                <a:ext cx="394391" cy="510029"/>
              </a:xfrm>
              <a:custGeom>
                <a:rect b="b" l="l" r="r" t="t"/>
                <a:pathLst>
                  <a:path extrusionOk="0" h="23945" w="18516">
                    <a:moveTo>
                      <a:pt x="9657" y="5335"/>
                    </a:moveTo>
                    <a:lnTo>
                      <a:pt x="9693" y="5882"/>
                    </a:lnTo>
                    <a:lnTo>
                      <a:pt x="9847" y="7954"/>
                    </a:lnTo>
                    <a:lnTo>
                      <a:pt x="10074" y="10990"/>
                    </a:lnTo>
                    <a:lnTo>
                      <a:pt x="9228" y="11812"/>
                    </a:lnTo>
                    <a:lnTo>
                      <a:pt x="8442" y="10990"/>
                    </a:lnTo>
                    <a:lnTo>
                      <a:pt x="8669" y="7954"/>
                    </a:lnTo>
                    <a:lnTo>
                      <a:pt x="8823" y="5882"/>
                    </a:lnTo>
                    <a:lnTo>
                      <a:pt x="8859" y="5335"/>
                    </a:lnTo>
                    <a:close/>
                    <a:moveTo>
                      <a:pt x="1" y="1"/>
                    </a:moveTo>
                    <a:cubicBezTo>
                      <a:pt x="465" y="3120"/>
                      <a:pt x="2466" y="5728"/>
                      <a:pt x="5204" y="7049"/>
                    </a:cubicBezTo>
                    <a:lnTo>
                      <a:pt x="5204" y="15622"/>
                    </a:lnTo>
                    <a:lnTo>
                      <a:pt x="6168" y="15622"/>
                    </a:lnTo>
                    <a:lnTo>
                      <a:pt x="6168" y="23944"/>
                    </a:lnTo>
                    <a:lnTo>
                      <a:pt x="8514" y="23944"/>
                    </a:lnTo>
                    <a:lnTo>
                      <a:pt x="8514" y="15622"/>
                    </a:lnTo>
                    <a:lnTo>
                      <a:pt x="10002" y="15622"/>
                    </a:lnTo>
                    <a:lnTo>
                      <a:pt x="10002" y="23944"/>
                    </a:lnTo>
                    <a:lnTo>
                      <a:pt x="12348" y="23944"/>
                    </a:lnTo>
                    <a:lnTo>
                      <a:pt x="12348" y="15622"/>
                    </a:lnTo>
                    <a:lnTo>
                      <a:pt x="13312" y="15622"/>
                    </a:lnTo>
                    <a:lnTo>
                      <a:pt x="13312" y="7049"/>
                    </a:lnTo>
                    <a:cubicBezTo>
                      <a:pt x="16051" y="5728"/>
                      <a:pt x="18051" y="3120"/>
                      <a:pt x="18515" y="1"/>
                    </a:cubicBezTo>
                    <a:lnTo>
                      <a:pt x="16396" y="1"/>
                    </a:lnTo>
                    <a:cubicBezTo>
                      <a:pt x="15991" y="2084"/>
                      <a:pt x="14705" y="3846"/>
                      <a:pt x="12931" y="4894"/>
                    </a:cubicBezTo>
                    <a:cubicBezTo>
                      <a:pt x="12514" y="4215"/>
                      <a:pt x="11752" y="3751"/>
                      <a:pt x="10895" y="3751"/>
                    </a:cubicBezTo>
                    <a:lnTo>
                      <a:pt x="10074" y="3751"/>
                    </a:lnTo>
                    <a:lnTo>
                      <a:pt x="9657" y="4870"/>
                    </a:lnTo>
                    <a:lnTo>
                      <a:pt x="8859" y="4870"/>
                    </a:lnTo>
                    <a:lnTo>
                      <a:pt x="8442" y="3751"/>
                    </a:lnTo>
                    <a:lnTo>
                      <a:pt x="7621" y="3751"/>
                    </a:lnTo>
                    <a:cubicBezTo>
                      <a:pt x="6752" y="3751"/>
                      <a:pt x="5990" y="4215"/>
                      <a:pt x="5573" y="4894"/>
                    </a:cubicBezTo>
                    <a:cubicBezTo>
                      <a:pt x="3811" y="3846"/>
                      <a:pt x="2525" y="2084"/>
                      <a:pt x="2120" y="1"/>
                    </a:cubicBez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94" name="Google Shape;394;p38"/>
            <p:cNvCxnSpPr/>
            <p:nvPr/>
          </p:nvCxnSpPr>
          <p:spPr>
            <a:xfrm flipH="1">
              <a:off x="4912400" y="1700325"/>
              <a:ext cx="3300" cy="1125000"/>
            </a:xfrm>
            <a:prstGeom prst="straightConnector1">
              <a:avLst/>
            </a:prstGeom>
            <a:noFill/>
            <a:ln cap="flat" cmpd="sng" w="9525">
              <a:solidFill>
                <a:srgbClr val="3C78D8"/>
              </a:solidFill>
              <a:prstDash val="solid"/>
              <a:round/>
              <a:headEnd len="med" w="med" type="none"/>
              <a:tailEnd len="med" w="med" type="none"/>
            </a:ln>
          </p:spPr>
        </p:cxnSp>
        <p:sp>
          <p:nvSpPr>
            <p:cNvPr id="395" name="Google Shape;395;p38"/>
            <p:cNvSpPr/>
            <p:nvPr/>
          </p:nvSpPr>
          <p:spPr>
            <a:xfrm>
              <a:off x="1394300" y="1140225"/>
              <a:ext cx="7039500" cy="10164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700">
                  <a:solidFill>
                    <a:srgbClr val="FFFFFF"/>
                  </a:solidFill>
                  <a:latin typeface="Fira Sans Extra Condensed Medium"/>
                  <a:ea typeface="Fira Sans Extra Condensed Medium"/>
                  <a:cs typeface="Fira Sans Extra Condensed Medium"/>
                  <a:sym typeface="Fira Sans Extra Condensed Medium"/>
                </a:rPr>
                <a:t>High blood pressure &amp; high cholesterol are the main underlying conditions plaguing our population.</a:t>
              </a:r>
              <a:endParaRPr sz="2400">
                <a:solidFill>
                  <a:srgbClr val="FFFFFF"/>
                </a:solidFill>
              </a:endParaRPr>
            </a:p>
          </p:txBody>
        </p:sp>
        <p:sp>
          <p:nvSpPr>
            <p:cNvPr id="396" name="Google Shape;396;p38"/>
            <p:cNvSpPr txBox="1"/>
            <p:nvPr/>
          </p:nvSpPr>
          <p:spPr>
            <a:xfrm>
              <a:off x="1617650" y="2782475"/>
              <a:ext cx="6592800" cy="20700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Clr>
                  <a:schemeClr val="dk1"/>
                </a:buClr>
                <a:buSzPts val="1400"/>
                <a:buFont typeface="Roboto"/>
                <a:buChar char="●"/>
              </a:pPr>
              <a:r>
                <a:rPr b="1" lang="en" sz="1600">
                  <a:solidFill>
                    <a:schemeClr val="dk1"/>
                  </a:solidFill>
                  <a:latin typeface="Roboto"/>
                  <a:ea typeface="Roboto"/>
                  <a:cs typeface="Roboto"/>
                  <a:sym typeface="Roboto"/>
                </a:rPr>
                <a:t>High blood pressure</a:t>
              </a:r>
              <a:r>
                <a:rPr lang="en" sz="1600">
                  <a:solidFill>
                    <a:schemeClr val="dk1"/>
                  </a:solidFill>
                  <a:latin typeface="Roboto"/>
                  <a:ea typeface="Roboto"/>
                  <a:cs typeface="Roboto"/>
                  <a:sym typeface="Roboto"/>
                </a:rPr>
                <a:t> and </a:t>
              </a:r>
              <a:r>
                <a:rPr b="1" lang="en" sz="1600">
                  <a:solidFill>
                    <a:schemeClr val="dk1"/>
                  </a:solidFill>
                  <a:latin typeface="Roboto"/>
                  <a:ea typeface="Roboto"/>
                  <a:cs typeface="Roboto"/>
                  <a:sym typeface="Roboto"/>
                </a:rPr>
                <a:t>high cholesterol</a:t>
              </a:r>
              <a:r>
                <a:rPr lang="en" sz="1600">
                  <a:solidFill>
                    <a:schemeClr val="dk1"/>
                  </a:solidFill>
                  <a:latin typeface="Roboto"/>
                  <a:ea typeface="Roboto"/>
                  <a:cs typeface="Roboto"/>
                  <a:sym typeface="Roboto"/>
                </a:rPr>
                <a:t> seem to be the main underlying health problems that are plaguing this ageing population due to how </a:t>
              </a:r>
              <a:r>
                <a:rPr b="1" lang="en" sz="1600">
                  <a:solidFill>
                    <a:schemeClr val="dk1"/>
                  </a:solidFill>
                  <a:latin typeface="Roboto"/>
                  <a:ea typeface="Roboto"/>
                  <a:cs typeface="Roboto"/>
                  <a:sym typeface="Roboto"/>
                </a:rPr>
                <a:t>widespread</a:t>
              </a:r>
              <a:r>
                <a:rPr lang="en" sz="1600">
                  <a:solidFill>
                    <a:schemeClr val="dk1"/>
                  </a:solidFill>
                  <a:latin typeface="Roboto"/>
                  <a:ea typeface="Roboto"/>
                  <a:cs typeface="Roboto"/>
                  <a:sym typeface="Roboto"/>
                </a:rPr>
                <a:t> and </a:t>
              </a:r>
              <a:r>
                <a:rPr b="1" lang="en" sz="1600">
                  <a:solidFill>
                    <a:schemeClr val="dk1"/>
                  </a:solidFill>
                  <a:latin typeface="Roboto"/>
                  <a:ea typeface="Roboto"/>
                  <a:cs typeface="Roboto"/>
                  <a:sym typeface="Roboto"/>
                </a:rPr>
                <a:t>poorly controlled</a:t>
              </a:r>
              <a:r>
                <a:rPr lang="en" sz="1600">
                  <a:solidFill>
                    <a:schemeClr val="dk1"/>
                  </a:solidFill>
                  <a:latin typeface="Roboto"/>
                  <a:ea typeface="Roboto"/>
                  <a:cs typeface="Roboto"/>
                  <a:sym typeface="Roboto"/>
                </a:rPr>
                <a:t> they are.</a:t>
              </a:r>
              <a:endParaRPr sz="1600">
                <a:solidFill>
                  <a:schemeClr val="dk1"/>
                </a:solidFill>
                <a:latin typeface="Roboto"/>
                <a:ea typeface="Roboto"/>
                <a:cs typeface="Roboto"/>
                <a:sym typeface="Roboto"/>
              </a:endParaRPr>
            </a:p>
            <a:p>
              <a:pPr indent="0" lvl="0" marL="457200" rtl="0" algn="l">
                <a:spcBef>
                  <a:spcPts val="0"/>
                </a:spcBef>
                <a:spcAft>
                  <a:spcPts val="0"/>
                </a:spcAft>
                <a:buNone/>
              </a:pPr>
              <a:r>
                <a:t/>
              </a:r>
              <a:endParaRPr sz="1600">
                <a:solidFill>
                  <a:schemeClr val="dk1"/>
                </a:solidFill>
                <a:latin typeface="Roboto"/>
                <a:ea typeface="Roboto"/>
                <a:cs typeface="Roboto"/>
                <a:sym typeface="Roboto"/>
              </a:endParaRPr>
            </a:p>
            <a:p>
              <a:pPr indent="-317500" lvl="0" marL="457200" rtl="0" algn="l">
                <a:spcBef>
                  <a:spcPts val="0"/>
                </a:spcBef>
                <a:spcAft>
                  <a:spcPts val="0"/>
                </a:spcAft>
                <a:buClr>
                  <a:schemeClr val="dk1"/>
                </a:buClr>
                <a:buSzPts val="1400"/>
                <a:buFont typeface="Roboto"/>
                <a:buChar char="●"/>
              </a:pPr>
              <a:r>
                <a:rPr lang="en" sz="1600">
                  <a:solidFill>
                    <a:schemeClr val="dk1"/>
                  </a:solidFill>
                  <a:latin typeface="Roboto"/>
                  <a:ea typeface="Roboto"/>
                  <a:cs typeface="Roboto"/>
                  <a:sym typeface="Roboto"/>
                </a:rPr>
                <a:t>Despite having </a:t>
              </a:r>
              <a:r>
                <a:rPr lang="en" sz="1600" u="sng">
                  <a:solidFill>
                    <a:schemeClr val="dk1"/>
                  </a:solidFill>
                  <a:latin typeface="Roboto"/>
                  <a:ea typeface="Roboto"/>
                  <a:cs typeface="Roboto"/>
                  <a:sym typeface="Roboto"/>
                </a:rPr>
                <a:t>no early warning signs</a:t>
              </a:r>
              <a:r>
                <a:rPr lang="en" sz="1600">
                  <a:solidFill>
                    <a:schemeClr val="dk1"/>
                  </a:solidFill>
                  <a:latin typeface="Roboto"/>
                  <a:ea typeface="Roboto"/>
                  <a:cs typeface="Roboto"/>
                  <a:sym typeface="Roboto"/>
                </a:rPr>
                <a:t>, they are highly correlated to stroke, heart disease and attacks. Hence, these are </a:t>
              </a:r>
              <a:r>
                <a:rPr b="1" lang="en" sz="1600">
                  <a:solidFill>
                    <a:srgbClr val="FF0000"/>
                  </a:solidFill>
                  <a:latin typeface="Roboto"/>
                  <a:ea typeface="Roboto"/>
                  <a:cs typeface="Roboto"/>
                  <a:sym typeface="Roboto"/>
                </a:rPr>
                <a:t>silent killers</a:t>
              </a:r>
              <a:r>
                <a:rPr lang="en" sz="1600">
                  <a:solidFill>
                    <a:schemeClr val="dk1"/>
                  </a:solidFill>
                  <a:latin typeface="Roboto"/>
                  <a:ea typeface="Roboto"/>
                  <a:cs typeface="Roboto"/>
                  <a:sym typeface="Roboto"/>
                </a:rPr>
                <a:t> which necessitate more health screenings.</a:t>
              </a:r>
              <a:endParaRPr>
                <a:solidFill>
                  <a:schemeClr val="dk1"/>
                </a:solidFill>
                <a:latin typeface="Roboto"/>
                <a:ea typeface="Roboto"/>
                <a:cs typeface="Roboto"/>
                <a:sym typeface="Roboto"/>
              </a:endParaRPr>
            </a:p>
            <a:p>
              <a:pPr indent="0" lvl="0" marL="0" rtl="0" algn="ctr">
                <a:spcBef>
                  <a:spcPts val="0"/>
                </a:spcBef>
                <a:spcAft>
                  <a:spcPts val="0"/>
                </a:spcAft>
                <a:buNone/>
              </a:pPr>
              <a:r>
                <a:t/>
              </a:r>
              <a:endParaRPr sz="1200">
                <a:latin typeface="Roboto"/>
                <a:ea typeface="Roboto"/>
                <a:cs typeface="Roboto"/>
                <a:sym typeface="Roboto"/>
              </a:endParaRPr>
            </a:p>
          </p:txBody>
        </p:sp>
      </p:grpSp>
      <p:sp>
        <p:nvSpPr>
          <p:cNvPr id="397" name="Google Shape;397;p38"/>
          <p:cNvSpPr/>
          <p:nvPr/>
        </p:nvSpPr>
        <p:spPr>
          <a:xfrm>
            <a:off x="4517604" y="501516"/>
            <a:ext cx="108800" cy="108822"/>
          </a:xfrm>
          <a:custGeom>
            <a:rect b="b" l="l" r="r" t="t"/>
            <a:pathLst>
              <a:path extrusionOk="0" h="5109" w="5108">
                <a:moveTo>
                  <a:pt x="2548" y="0"/>
                </a:moveTo>
                <a:cubicBezTo>
                  <a:pt x="1143" y="0"/>
                  <a:pt x="0" y="1143"/>
                  <a:pt x="0" y="2560"/>
                </a:cubicBezTo>
                <a:cubicBezTo>
                  <a:pt x="0" y="3965"/>
                  <a:pt x="1143" y="5108"/>
                  <a:pt x="2548" y="5108"/>
                </a:cubicBezTo>
                <a:cubicBezTo>
                  <a:pt x="3965" y="5108"/>
                  <a:pt x="5108" y="3965"/>
                  <a:pt x="5108" y="2560"/>
                </a:cubicBezTo>
                <a:cubicBezTo>
                  <a:pt x="5108" y="1143"/>
                  <a:pt x="3965" y="0"/>
                  <a:pt x="2548" y="0"/>
                </a:cubicBez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39" title="Points scored"/>
          <p:cNvPicPr preferRelativeResize="0"/>
          <p:nvPr/>
        </p:nvPicPr>
        <p:blipFill>
          <a:blip r:embed="rId3">
            <a:alphaModFix/>
          </a:blip>
          <a:stretch>
            <a:fillRect/>
          </a:stretch>
        </p:blipFill>
        <p:spPr>
          <a:xfrm>
            <a:off x="5217600" y="1064575"/>
            <a:ext cx="3418275" cy="2289575"/>
          </a:xfrm>
          <a:prstGeom prst="rect">
            <a:avLst/>
          </a:prstGeom>
          <a:noFill/>
          <a:ln>
            <a:noFill/>
          </a:ln>
        </p:spPr>
      </p:pic>
      <p:pic>
        <p:nvPicPr>
          <p:cNvPr id="403" name="Google Shape;403;p39"/>
          <p:cNvPicPr preferRelativeResize="0"/>
          <p:nvPr/>
        </p:nvPicPr>
        <p:blipFill>
          <a:blip r:embed="rId4">
            <a:alphaModFix/>
          </a:blip>
          <a:stretch>
            <a:fillRect/>
          </a:stretch>
        </p:blipFill>
        <p:spPr>
          <a:xfrm>
            <a:off x="254275" y="1204450"/>
            <a:ext cx="2910249" cy="3648800"/>
          </a:xfrm>
          <a:prstGeom prst="rect">
            <a:avLst/>
          </a:prstGeom>
          <a:noFill/>
          <a:ln cap="flat" cmpd="sng" w="19050">
            <a:solidFill>
              <a:schemeClr val="dk2"/>
            </a:solidFill>
            <a:prstDash val="solid"/>
            <a:round/>
            <a:headEnd len="sm" w="sm" type="none"/>
            <a:tailEnd len="sm" w="sm" type="none"/>
          </a:ln>
        </p:spPr>
      </p:pic>
      <p:sp>
        <p:nvSpPr>
          <p:cNvPr id="404" name="Google Shape;404;p39"/>
          <p:cNvSpPr/>
          <p:nvPr/>
        </p:nvSpPr>
        <p:spPr>
          <a:xfrm>
            <a:off x="6669098" y="3472350"/>
            <a:ext cx="1748656" cy="1380904"/>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40% of participants have health risk moderately high and above</a:t>
            </a:r>
            <a:endParaRPr sz="1700"/>
          </a:p>
        </p:txBody>
      </p:sp>
      <p:sp>
        <p:nvSpPr>
          <p:cNvPr id="405" name="Google Shape;405;p39"/>
          <p:cNvSpPr/>
          <p:nvPr/>
        </p:nvSpPr>
        <p:spPr>
          <a:xfrm>
            <a:off x="3268725" y="1204450"/>
            <a:ext cx="1674344" cy="2023237"/>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solidFill>
                  <a:schemeClr val="lt1"/>
                </a:solidFill>
                <a:latin typeface="Fira Sans Extra Condensed Medium"/>
                <a:ea typeface="Fira Sans Extra Condensed Medium"/>
                <a:cs typeface="Fira Sans Extra Condensed Medium"/>
                <a:sym typeface="Fira Sans Extra Condensed Medium"/>
              </a:rPr>
              <a:t>Close to 1 in 2 participants discover new health condition upon screening</a:t>
            </a:r>
            <a:endParaRPr sz="2100"/>
          </a:p>
        </p:txBody>
      </p:sp>
      <p:sp>
        <p:nvSpPr>
          <p:cNvPr id="406" name="Google Shape;406;p39"/>
          <p:cNvSpPr txBox="1"/>
          <p:nvPr>
            <p:ph type="title"/>
          </p:nvPr>
        </p:nvSpPr>
        <p:spPr>
          <a:xfrm>
            <a:off x="557875" y="384250"/>
            <a:ext cx="81384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There is an imperative need to go for regular screening due to worrying statistics</a:t>
            </a:r>
            <a:endParaRPr/>
          </a:p>
        </p:txBody>
      </p:sp>
      <p:sp>
        <p:nvSpPr>
          <p:cNvPr id="407" name="Google Shape;407;p39"/>
          <p:cNvSpPr/>
          <p:nvPr/>
        </p:nvSpPr>
        <p:spPr>
          <a:xfrm>
            <a:off x="673625" y="1347275"/>
            <a:ext cx="1059300" cy="3606900"/>
          </a:xfrm>
          <a:prstGeom prst="rect">
            <a:avLst/>
          </a:prstGeom>
          <a:noFill/>
          <a:ln cap="flat" cmpd="sng" w="19050">
            <a:solidFill>
              <a:srgbClr val="980000"/>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0"/>
          <p:cNvSpPr txBox="1"/>
          <p:nvPr>
            <p:ph type="title"/>
          </p:nvPr>
        </p:nvSpPr>
        <p:spPr>
          <a:xfrm>
            <a:off x="323250" y="104575"/>
            <a:ext cx="8689800" cy="117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There is an imperative need to go for regular health screenings due to the stark differences in how people feel compared to their actual health</a:t>
            </a:r>
            <a:endParaRPr sz="4000"/>
          </a:p>
        </p:txBody>
      </p:sp>
      <p:sp>
        <p:nvSpPr>
          <p:cNvPr id="413" name="Google Shape;413;p40"/>
          <p:cNvSpPr txBox="1"/>
          <p:nvPr>
            <p:ph idx="1" type="body"/>
          </p:nvPr>
        </p:nvSpPr>
        <p:spPr>
          <a:xfrm>
            <a:off x="710275" y="1152475"/>
            <a:ext cx="7039200" cy="345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414" name="Google Shape;414;p40" title="Chart"/>
          <p:cNvPicPr preferRelativeResize="0"/>
          <p:nvPr/>
        </p:nvPicPr>
        <p:blipFill>
          <a:blip r:embed="rId3">
            <a:alphaModFix/>
          </a:blip>
          <a:stretch>
            <a:fillRect/>
          </a:stretch>
        </p:blipFill>
        <p:spPr>
          <a:xfrm>
            <a:off x="47525" y="2273725"/>
            <a:ext cx="3535551" cy="2561040"/>
          </a:xfrm>
          <a:prstGeom prst="rect">
            <a:avLst/>
          </a:prstGeom>
          <a:noFill/>
          <a:ln>
            <a:noFill/>
          </a:ln>
        </p:spPr>
      </p:pic>
      <p:sp>
        <p:nvSpPr>
          <p:cNvPr id="415" name="Google Shape;415;p40"/>
          <p:cNvSpPr/>
          <p:nvPr/>
        </p:nvSpPr>
        <p:spPr>
          <a:xfrm>
            <a:off x="2953825" y="1380876"/>
            <a:ext cx="1443835" cy="1171501"/>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Fira Sans Extra Condensed Medium"/>
                <a:ea typeface="Fira Sans Extra Condensed Medium"/>
                <a:cs typeface="Fira Sans Extra Condensed Medium"/>
                <a:sym typeface="Fira Sans Extra Condensed Medium"/>
              </a:rPr>
              <a:t>Out of those who did not follow up, 92% feel that they have good health</a:t>
            </a:r>
            <a:endParaRPr sz="1600"/>
          </a:p>
        </p:txBody>
      </p:sp>
      <p:pic>
        <p:nvPicPr>
          <p:cNvPr id="416" name="Google Shape;416;p40" title="Chart"/>
          <p:cNvPicPr preferRelativeResize="0"/>
          <p:nvPr/>
        </p:nvPicPr>
        <p:blipFill>
          <a:blip r:embed="rId4">
            <a:alphaModFix/>
          </a:blip>
          <a:stretch>
            <a:fillRect/>
          </a:stretch>
        </p:blipFill>
        <p:spPr>
          <a:xfrm>
            <a:off x="4496425" y="2345475"/>
            <a:ext cx="3439650" cy="2691150"/>
          </a:xfrm>
          <a:prstGeom prst="rect">
            <a:avLst/>
          </a:prstGeom>
          <a:noFill/>
          <a:ln>
            <a:noFill/>
          </a:ln>
        </p:spPr>
      </p:pic>
      <p:sp>
        <p:nvSpPr>
          <p:cNvPr id="417" name="Google Shape;417;p40"/>
          <p:cNvSpPr/>
          <p:nvPr/>
        </p:nvSpPr>
        <p:spPr>
          <a:xfrm>
            <a:off x="7612875" y="1276175"/>
            <a:ext cx="1443835" cy="1380904"/>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Fira Sans Extra Condensed Medium"/>
                <a:ea typeface="Fira Sans Extra Condensed Medium"/>
                <a:cs typeface="Fira Sans Extra Condensed Medium"/>
                <a:sym typeface="Fira Sans Extra Condensed Medium"/>
              </a:rPr>
              <a:t>Out of those who feel that they have good health, ¾ are unhealthy</a:t>
            </a: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41"/>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Summary</a:t>
            </a:r>
            <a:endParaRPr/>
          </a:p>
        </p:txBody>
      </p:sp>
      <p:grpSp>
        <p:nvGrpSpPr>
          <p:cNvPr id="423" name="Google Shape;423;p41"/>
          <p:cNvGrpSpPr/>
          <p:nvPr/>
        </p:nvGrpSpPr>
        <p:grpSpPr>
          <a:xfrm>
            <a:off x="2966750" y="1165750"/>
            <a:ext cx="3166099" cy="3977784"/>
            <a:chOff x="2966750" y="1165750"/>
            <a:chExt cx="3166099" cy="3977784"/>
          </a:xfrm>
        </p:grpSpPr>
        <p:sp>
          <p:nvSpPr>
            <p:cNvPr id="424" name="Google Shape;424;p41"/>
            <p:cNvSpPr/>
            <p:nvPr/>
          </p:nvSpPr>
          <p:spPr>
            <a:xfrm>
              <a:off x="2966750" y="1165750"/>
              <a:ext cx="3166099" cy="3977784"/>
            </a:xfrm>
            <a:custGeom>
              <a:rect b="b" l="l" r="r" t="t"/>
              <a:pathLst>
                <a:path extrusionOk="0" h="143888" w="114527">
                  <a:moveTo>
                    <a:pt x="57841" y="0"/>
                  </a:moveTo>
                  <a:lnTo>
                    <a:pt x="48792" y="15895"/>
                  </a:lnTo>
                  <a:lnTo>
                    <a:pt x="51531" y="15895"/>
                  </a:lnTo>
                  <a:lnTo>
                    <a:pt x="51531" y="19181"/>
                  </a:lnTo>
                  <a:lnTo>
                    <a:pt x="51531" y="19979"/>
                  </a:lnTo>
                  <a:lnTo>
                    <a:pt x="51531" y="20086"/>
                  </a:lnTo>
                  <a:lnTo>
                    <a:pt x="51554" y="20217"/>
                  </a:lnTo>
                  <a:lnTo>
                    <a:pt x="51578" y="20515"/>
                  </a:lnTo>
                  <a:lnTo>
                    <a:pt x="51614" y="21098"/>
                  </a:lnTo>
                  <a:cubicBezTo>
                    <a:pt x="51638" y="21491"/>
                    <a:pt x="51650" y="21884"/>
                    <a:pt x="51697" y="22277"/>
                  </a:cubicBezTo>
                  <a:lnTo>
                    <a:pt x="51876" y="23444"/>
                  </a:lnTo>
                  <a:lnTo>
                    <a:pt x="51971" y="24027"/>
                  </a:lnTo>
                  <a:cubicBezTo>
                    <a:pt x="52007" y="24218"/>
                    <a:pt x="52066" y="24408"/>
                    <a:pt x="52102" y="24599"/>
                  </a:cubicBezTo>
                  <a:lnTo>
                    <a:pt x="52412" y="25742"/>
                  </a:lnTo>
                  <a:cubicBezTo>
                    <a:pt x="52507" y="26123"/>
                    <a:pt x="52662" y="26492"/>
                    <a:pt x="52793" y="26861"/>
                  </a:cubicBezTo>
                  <a:cubicBezTo>
                    <a:pt x="52935" y="27230"/>
                    <a:pt x="53055" y="27611"/>
                    <a:pt x="53221" y="27968"/>
                  </a:cubicBezTo>
                  <a:lnTo>
                    <a:pt x="53733" y="29028"/>
                  </a:lnTo>
                  <a:cubicBezTo>
                    <a:pt x="53817" y="29206"/>
                    <a:pt x="53900" y="29385"/>
                    <a:pt x="53995" y="29552"/>
                  </a:cubicBezTo>
                  <a:lnTo>
                    <a:pt x="54305" y="30064"/>
                  </a:lnTo>
                  <a:lnTo>
                    <a:pt x="54912" y="31064"/>
                  </a:lnTo>
                  <a:cubicBezTo>
                    <a:pt x="55138" y="31385"/>
                    <a:pt x="55376" y="31707"/>
                    <a:pt x="55614" y="32016"/>
                  </a:cubicBezTo>
                  <a:cubicBezTo>
                    <a:pt x="56067" y="32659"/>
                    <a:pt x="56615" y="33219"/>
                    <a:pt x="57150" y="33802"/>
                  </a:cubicBezTo>
                  <a:cubicBezTo>
                    <a:pt x="57400" y="34100"/>
                    <a:pt x="57710" y="34350"/>
                    <a:pt x="57996" y="34624"/>
                  </a:cubicBezTo>
                  <a:cubicBezTo>
                    <a:pt x="58293" y="34874"/>
                    <a:pt x="58567" y="35148"/>
                    <a:pt x="58877" y="35398"/>
                  </a:cubicBezTo>
                  <a:lnTo>
                    <a:pt x="59829" y="36100"/>
                  </a:lnTo>
                  <a:cubicBezTo>
                    <a:pt x="59984" y="36219"/>
                    <a:pt x="60139" y="36338"/>
                    <a:pt x="60305" y="36445"/>
                  </a:cubicBezTo>
                  <a:lnTo>
                    <a:pt x="60806" y="36755"/>
                  </a:lnTo>
                  <a:lnTo>
                    <a:pt x="61818" y="37362"/>
                  </a:lnTo>
                  <a:cubicBezTo>
                    <a:pt x="62163" y="37553"/>
                    <a:pt x="62520" y="37719"/>
                    <a:pt x="62877" y="37886"/>
                  </a:cubicBezTo>
                  <a:cubicBezTo>
                    <a:pt x="63568" y="38255"/>
                    <a:pt x="64318" y="38505"/>
                    <a:pt x="65068" y="38767"/>
                  </a:cubicBezTo>
                  <a:cubicBezTo>
                    <a:pt x="65437" y="38910"/>
                    <a:pt x="65818" y="39005"/>
                    <a:pt x="66199" y="39100"/>
                  </a:cubicBezTo>
                  <a:cubicBezTo>
                    <a:pt x="66580" y="39196"/>
                    <a:pt x="66961" y="39303"/>
                    <a:pt x="67342" y="39386"/>
                  </a:cubicBezTo>
                  <a:lnTo>
                    <a:pt x="68509" y="39577"/>
                  </a:lnTo>
                  <a:cubicBezTo>
                    <a:pt x="68902" y="39624"/>
                    <a:pt x="69295" y="39660"/>
                    <a:pt x="69676" y="39672"/>
                  </a:cubicBezTo>
                  <a:cubicBezTo>
                    <a:pt x="70176" y="39704"/>
                    <a:pt x="70946" y="39709"/>
                    <a:pt x="71403" y="39709"/>
                  </a:cubicBezTo>
                  <a:cubicBezTo>
                    <a:pt x="71632" y="39709"/>
                    <a:pt x="71783" y="39708"/>
                    <a:pt x="71783" y="39708"/>
                  </a:cubicBezTo>
                  <a:lnTo>
                    <a:pt x="94298" y="39708"/>
                  </a:lnTo>
                  <a:lnTo>
                    <a:pt x="94691" y="39743"/>
                  </a:lnTo>
                  <a:lnTo>
                    <a:pt x="94905" y="39779"/>
                  </a:lnTo>
                  <a:cubicBezTo>
                    <a:pt x="95048" y="39791"/>
                    <a:pt x="95191" y="39803"/>
                    <a:pt x="95334" y="39803"/>
                  </a:cubicBezTo>
                  <a:cubicBezTo>
                    <a:pt x="95477" y="39803"/>
                    <a:pt x="95619" y="39862"/>
                    <a:pt x="95762" y="39874"/>
                  </a:cubicBezTo>
                  <a:cubicBezTo>
                    <a:pt x="95893" y="39898"/>
                    <a:pt x="96048" y="39898"/>
                    <a:pt x="96179" y="39946"/>
                  </a:cubicBezTo>
                  <a:cubicBezTo>
                    <a:pt x="97286" y="40196"/>
                    <a:pt x="98334" y="40696"/>
                    <a:pt x="99227" y="41422"/>
                  </a:cubicBezTo>
                  <a:cubicBezTo>
                    <a:pt x="100096" y="42160"/>
                    <a:pt x="100799" y="43101"/>
                    <a:pt x="101263" y="44149"/>
                  </a:cubicBezTo>
                  <a:cubicBezTo>
                    <a:pt x="101680" y="45196"/>
                    <a:pt x="101870" y="46339"/>
                    <a:pt x="101787" y="47494"/>
                  </a:cubicBezTo>
                  <a:cubicBezTo>
                    <a:pt x="101727" y="48566"/>
                    <a:pt x="101370" y="49566"/>
                    <a:pt x="100846" y="50483"/>
                  </a:cubicBezTo>
                  <a:cubicBezTo>
                    <a:pt x="100263" y="51447"/>
                    <a:pt x="99251" y="52507"/>
                    <a:pt x="98286" y="53078"/>
                  </a:cubicBezTo>
                  <a:cubicBezTo>
                    <a:pt x="98060" y="53245"/>
                    <a:pt x="97774" y="53328"/>
                    <a:pt x="97536" y="53471"/>
                  </a:cubicBezTo>
                  <a:cubicBezTo>
                    <a:pt x="97405" y="53543"/>
                    <a:pt x="97262" y="53578"/>
                    <a:pt x="97131" y="53626"/>
                  </a:cubicBezTo>
                  <a:cubicBezTo>
                    <a:pt x="97001" y="53674"/>
                    <a:pt x="96870" y="53733"/>
                    <a:pt x="96739" y="53769"/>
                  </a:cubicBezTo>
                  <a:cubicBezTo>
                    <a:pt x="96596" y="53793"/>
                    <a:pt x="95119" y="54102"/>
                    <a:pt x="94572" y="54150"/>
                  </a:cubicBezTo>
                  <a:cubicBezTo>
                    <a:pt x="94504" y="54154"/>
                    <a:pt x="94416" y="54155"/>
                    <a:pt x="94320" y="54155"/>
                  </a:cubicBezTo>
                  <a:cubicBezTo>
                    <a:pt x="94128" y="54155"/>
                    <a:pt x="93909" y="54150"/>
                    <a:pt x="93774" y="54150"/>
                  </a:cubicBezTo>
                  <a:lnTo>
                    <a:pt x="19705" y="54150"/>
                  </a:lnTo>
                  <a:lnTo>
                    <a:pt x="19562" y="54114"/>
                  </a:lnTo>
                  <a:lnTo>
                    <a:pt x="19265" y="54102"/>
                  </a:lnTo>
                  <a:lnTo>
                    <a:pt x="18681" y="54126"/>
                  </a:lnTo>
                  <a:cubicBezTo>
                    <a:pt x="18288" y="54150"/>
                    <a:pt x="17895" y="54150"/>
                    <a:pt x="17514" y="54209"/>
                  </a:cubicBezTo>
                  <a:cubicBezTo>
                    <a:pt x="14383" y="54567"/>
                    <a:pt x="11335" y="55674"/>
                    <a:pt x="8716" y="57424"/>
                  </a:cubicBezTo>
                  <a:cubicBezTo>
                    <a:pt x="6120" y="59186"/>
                    <a:pt x="3953" y="61568"/>
                    <a:pt x="2417" y="64318"/>
                  </a:cubicBezTo>
                  <a:cubicBezTo>
                    <a:pt x="917" y="67080"/>
                    <a:pt x="96" y="70235"/>
                    <a:pt x="24" y="73367"/>
                  </a:cubicBezTo>
                  <a:cubicBezTo>
                    <a:pt x="0" y="73807"/>
                    <a:pt x="12" y="74010"/>
                    <a:pt x="12" y="74295"/>
                  </a:cubicBezTo>
                  <a:cubicBezTo>
                    <a:pt x="12" y="74343"/>
                    <a:pt x="12" y="74474"/>
                    <a:pt x="24" y="74557"/>
                  </a:cubicBezTo>
                  <a:lnTo>
                    <a:pt x="36" y="74855"/>
                  </a:lnTo>
                  <a:lnTo>
                    <a:pt x="60" y="75438"/>
                  </a:lnTo>
                  <a:cubicBezTo>
                    <a:pt x="84" y="75831"/>
                    <a:pt x="84" y="76224"/>
                    <a:pt x="143" y="76617"/>
                  </a:cubicBezTo>
                  <a:lnTo>
                    <a:pt x="322" y="77784"/>
                  </a:lnTo>
                  <a:cubicBezTo>
                    <a:pt x="357" y="77974"/>
                    <a:pt x="381" y="78165"/>
                    <a:pt x="429" y="78355"/>
                  </a:cubicBezTo>
                  <a:lnTo>
                    <a:pt x="560" y="78939"/>
                  </a:lnTo>
                  <a:lnTo>
                    <a:pt x="869" y="80082"/>
                  </a:lnTo>
                  <a:cubicBezTo>
                    <a:pt x="977" y="80451"/>
                    <a:pt x="1119" y="80820"/>
                    <a:pt x="1250" y="81189"/>
                  </a:cubicBezTo>
                  <a:cubicBezTo>
                    <a:pt x="1393" y="81558"/>
                    <a:pt x="1512" y="81939"/>
                    <a:pt x="1691" y="82296"/>
                  </a:cubicBezTo>
                  <a:cubicBezTo>
                    <a:pt x="2977" y="85166"/>
                    <a:pt x="4929" y="87737"/>
                    <a:pt x="7382" y="89702"/>
                  </a:cubicBezTo>
                  <a:cubicBezTo>
                    <a:pt x="9835" y="91655"/>
                    <a:pt x="12764" y="93048"/>
                    <a:pt x="15859" y="93655"/>
                  </a:cubicBezTo>
                  <a:lnTo>
                    <a:pt x="17026" y="93845"/>
                  </a:lnTo>
                  <a:lnTo>
                    <a:pt x="17610" y="93929"/>
                  </a:lnTo>
                  <a:cubicBezTo>
                    <a:pt x="17812" y="93952"/>
                    <a:pt x="18003" y="93952"/>
                    <a:pt x="18193" y="93964"/>
                  </a:cubicBezTo>
                  <a:lnTo>
                    <a:pt x="19372" y="94024"/>
                  </a:lnTo>
                  <a:lnTo>
                    <a:pt x="19669" y="94036"/>
                  </a:lnTo>
                  <a:lnTo>
                    <a:pt x="94643" y="94036"/>
                  </a:lnTo>
                  <a:lnTo>
                    <a:pt x="94869" y="94048"/>
                  </a:lnTo>
                  <a:cubicBezTo>
                    <a:pt x="95024" y="94060"/>
                    <a:pt x="95167" y="94072"/>
                    <a:pt x="95310" y="94072"/>
                  </a:cubicBezTo>
                  <a:cubicBezTo>
                    <a:pt x="95381" y="94072"/>
                    <a:pt x="95453" y="94083"/>
                    <a:pt x="95524" y="94095"/>
                  </a:cubicBezTo>
                  <a:lnTo>
                    <a:pt x="95727" y="94131"/>
                  </a:lnTo>
                  <a:cubicBezTo>
                    <a:pt x="95869" y="94155"/>
                    <a:pt x="96012" y="94167"/>
                    <a:pt x="96155" y="94191"/>
                  </a:cubicBezTo>
                  <a:cubicBezTo>
                    <a:pt x="96703" y="94345"/>
                    <a:pt x="97251" y="94476"/>
                    <a:pt x="97751" y="94750"/>
                  </a:cubicBezTo>
                  <a:cubicBezTo>
                    <a:pt x="98286" y="94976"/>
                    <a:pt x="98739" y="95322"/>
                    <a:pt x="99203" y="95655"/>
                  </a:cubicBezTo>
                  <a:cubicBezTo>
                    <a:pt x="99620" y="96048"/>
                    <a:pt x="100060" y="96429"/>
                    <a:pt x="100382" y="96905"/>
                  </a:cubicBezTo>
                  <a:cubicBezTo>
                    <a:pt x="100751" y="97346"/>
                    <a:pt x="100989" y="97870"/>
                    <a:pt x="101251" y="98382"/>
                  </a:cubicBezTo>
                  <a:cubicBezTo>
                    <a:pt x="101299" y="98513"/>
                    <a:pt x="101334" y="98643"/>
                    <a:pt x="101394" y="98774"/>
                  </a:cubicBezTo>
                  <a:cubicBezTo>
                    <a:pt x="101430" y="98917"/>
                    <a:pt x="101501" y="99036"/>
                    <a:pt x="101525" y="99179"/>
                  </a:cubicBezTo>
                  <a:cubicBezTo>
                    <a:pt x="101584" y="99453"/>
                    <a:pt x="101692" y="99727"/>
                    <a:pt x="101703" y="100013"/>
                  </a:cubicBezTo>
                  <a:cubicBezTo>
                    <a:pt x="101727" y="100156"/>
                    <a:pt x="101751" y="100287"/>
                    <a:pt x="101775" y="100429"/>
                  </a:cubicBezTo>
                  <a:lnTo>
                    <a:pt x="101799" y="100870"/>
                  </a:lnTo>
                  <a:lnTo>
                    <a:pt x="101823" y="101084"/>
                  </a:lnTo>
                  <a:lnTo>
                    <a:pt x="101834" y="101191"/>
                  </a:lnTo>
                  <a:lnTo>
                    <a:pt x="101834" y="101299"/>
                  </a:lnTo>
                  <a:cubicBezTo>
                    <a:pt x="101834" y="101334"/>
                    <a:pt x="101823" y="101358"/>
                    <a:pt x="101823" y="101370"/>
                  </a:cubicBezTo>
                  <a:cubicBezTo>
                    <a:pt x="101811" y="101513"/>
                    <a:pt x="101799" y="101656"/>
                    <a:pt x="101787" y="101799"/>
                  </a:cubicBezTo>
                  <a:cubicBezTo>
                    <a:pt x="101811" y="102096"/>
                    <a:pt x="101715" y="102370"/>
                    <a:pt x="101692" y="102656"/>
                  </a:cubicBezTo>
                  <a:cubicBezTo>
                    <a:pt x="101692" y="102799"/>
                    <a:pt x="101632" y="102930"/>
                    <a:pt x="101596" y="103073"/>
                  </a:cubicBezTo>
                  <a:cubicBezTo>
                    <a:pt x="101561" y="103204"/>
                    <a:pt x="101525" y="103346"/>
                    <a:pt x="101501" y="103477"/>
                  </a:cubicBezTo>
                  <a:cubicBezTo>
                    <a:pt x="101144" y="104561"/>
                    <a:pt x="100537" y="105561"/>
                    <a:pt x="99739" y="106383"/>
                  </a:cubicBezTo>
                  <a:cubicBezTo>
                    <a:pt x="98917" y="107192"/>
                    <a:pt x="97917" y="107799"/>
                    <a:pt x="96846" y="108157"/>
                  </a:cubicBezTo>
                  <a:cubicBezTo>
                    <a:pt x="96715" y="108204"/>
                    <a:pt x="96572" y="108216"/>
                    <a:pt x="96429" y="108264"/>
                  </a:cubicBezTo>
                  <a:cubicBezTo>
                    <a:pt x="96298" y="108288"/>
                    <a:pt x="96167" y="108359"/>
                    <a:pt x="96024" y="108359"/>
                  </a:cubicBezTo>
                  <a:cubicBezTo>
                    <a:pt x="95881" y="108383"/>
                    <a:pt x="95738" y="108395"/>
                    <a:pt x="95596" y="108419"/>
                  </a:cubicBezTo>
                  <a:cubicBezTo>
                    <a:pt x="95524" y="108430"/>
                    <a:pt x="95453" y="108454"/>
                    <a:pt x="95381" y="108454"/>
                  </a:cubicBezTo>
                  <a:lnTo>
                    <a:pt x="95167" y="108466"/>
                  </a:lnTo>
                  <a:cubicBezTo>
                    <a:pt x="95024" y="108466"/>
                    <a:pt x="94881" y="108466"/>
                    <a:pt x="94738" y="108478"/>
                  </a:cubicBezTo>
                  <a:cubicBezTo>
                    <a:pt x="94691" y="108478"/>
                    <a:pt x="94512" y="108466"/>
                    <a:pt x="94393" y="108466"/>
                  </a:cubicBezTo>
                  <a:lnTo>
                    <a:pt x="71283" y="108466"/>
                  </a:lnTo>
                  <a:lnTo>
                    <a:pt x="70985" y="108490"/>
                  </a:lnTo>
                  <a:lnTo>
                    <a:pt x="70402" y="108526"/>
                  </a:lnTo>
                  <a:cubicBezTo>
                    <a:pt x="70009" y="108538"/>
                    <a:pt x="69616" y="108561"/>
                    <a:pt x="69235" y="108597"/>
                  </a:cubicBezTo>
                  <a:lnTo>
                    <a:pt x="68068" y="108764"/>
                  </a:lnTo>
                  <a:cubicBezTo>
                    <a:pt x="67675" y="108835"/>
                    <a:pt x="67283" y="108883"/>
                    <a:pt x="66902" y="108990"/>
                  </a:cubicBezTo>
                  <a:cubicBezTo>
                    <a:pt x="66140" y="109181"/>
                    <a:pt x="65366" y="109359"/>
                    <a:pt x="64639" y="109657"/>
                  </a:cubicBezTo>
                  <a:cubicBezTo>
                    <a:pt x="64270" y="109788"/>
                    <a:pt x="63889" y="109919"/>
                    <a:pt x="63532" y="110073"/>
                  </a:cubicBezTo>
                  <a:lnTo>
                    <a:pt x="62460" y="110585"/>
                  </a:lnTo>
                  <a:lnTo>
                    <a:pt x="61937" y="110847"/>
                  </a:lnTo>
                  <a:cubicBezTo>
                    <a:pt x="61758" y="110931"/>
                    <a:pt x="61591" y="111038"/>
                    <a:pt x="61425" y="111145"/>
                  </a:cubicBezTo>
                  <a:lnTo>
                    <a:pt x="60413" y="111752"/>
                  </a:lnTo>
                  <a:cubicBezTo>
                    <a:pt x="60079" y="111967"/>
                    <a:pt x="59782" y="112217"/>
                    <a:pt x="59460" y="112443"/>
                  </a:cubicBezTo>
                  <a:cubicBezTo>
                    <a:pt x="59151" y="112681"/>
                    <a:pt x="58817" y="112907"/>
                    <a:pt x="58531" y="113169"/>
                  </a:cubicBezTo>
                  <a:cubicBezTo>
                    <a:pt x="58079" y="113586"/>
                    <a:pt x="57603" y="114003"/>
                    <a:pt x="57174" y="114443"/>
                  </a:cubicBezTo>
                  <a:cubicBezTo>
                    <a:pt x="57115" y="114503"/>
                    <a:pt x="57043" y="114586"/>
                    <a:pt x="56960" y="114681"/>
                  </a:cubicBezTo>
                  <a:cubicBezTo>
                    <a:pt x="56912" y="114717"/>
                    <a:pt x="56876" y="114765"/>
                    <a:pt x="56841" y="114800"/>
                  </a:cubicBezTo>
                  <a:cubicBezTo>
                    <a:pt x="56567" y="115110"/>
                    <a:pt x="56234" y="115479"/>
                    <a:pt x="56055" y="115681"/>
                  </a:cubicBezTo>
                  <a:lnTo>
                    <a:pt x="55341" y="116622"/>
                  </a:lnTo>
                  <a:lnTo>
                    <a:pt x="54995" y="117098"/>
                  </a:lnTo>
                  <a:cubicBezTo>
                    <a:pt x="54876" y="117253"/>
                    <a:pt x="54781" y="117432"/>
                    <a:pt x="54674" y="117586"/>
                  </a:cubicBezTo>
                  <a:lnTo>
                    <a:pt x="54067" y="118598"/>
                  </a:lnTo>
                  <a:cubicBezTo>
                    <a:pt x="53864" y="118944"/>
                    <a:pt x="53709" y="119301"/>
                    <a:pt x="53531" y="119658"/>
                  </a:cubicBezTo>
                  <a:cubicBezTo>
                    <a:pt x="53364" y="120015"/>
                    <a:pt x="53174" y="120360"/>
                    <a:pt x="53043" y="120730"/>
                  </a:cubicBezTo>
                  <a:lnTo>
                    <a:pt x="52638" y="121837"/>
                  </a:lnTo>
                  <a:cubicBezTo>
                    <a:pt x="52566" y="122027"/>
                    <a:pt x="52495" y="122206"/>
                    <a:pt x="52447" y="122396"/>
                  </a:cubicBezTo>
                  <a:lnTo>
                    <a:pt x="52293" y="122968"/>
                  </a:lnTo>
                  <a:lnTo>
                    <a:pt x="51995" y="124111"/>
                  </a:lnTo>
                  <a:cubicBezTo>
                    <a:pt x="51923" y="124504"/>
                    <a:pt x="51864" y="124897"/>
                    <a:pt x="51804" y="125278"/>
                  </a:cubicBezTo>
                  <a:cubicBezTo>
                    <a:pt x="51757" y="125671"/>
                    <a:pt x="51673" y="126064"/>
                    <a:pt x="51662" y="126445"/>
                  </a:cubicBezTo>
                  <a:lnTo>
                    <a:pt x="51578" y="127623"/>
                  </a:lnTo>
                  <a:lnTo>
                    <a:pt x="51531" y="128207"/>
                  </a:lnTo>
                  <a:lnTo>
                    <a:pt x="51531" y="128600"/>
                  </a:lnTo>
                  <a:lnTo>
                    <a:pt x="51531" y="129409"/>
                  </a:lnTo>
                  <a:lnTo>
                    <a:pt x="51531" y="131017"/>
                  </a:lnTo>
                  <a:lnTo>
                    <a:pt x="51531" y="143887"/>
                  </a:lnTo>
                  <a:lnTo>
                    <a:pt x="64187" y="143887"/>
                  </a:lnTo>
                  <a:lnTo>
                    <a:pt x="64187" y="131017"/>
                  </a:lnTo>
                  <a:lnTo>
                    <a:pt x="64187" y="129409"/>
                  </a:lnTo>
                  <a:lnTo>
                    <a:pt x="64187" y="128600"/>
                  </a:lnTo>
                  <a:lnTo>
                    <a:pt x="64187" y="128207"/>
                  </a:lnTo>
                  <a:lnTo>
                    <a:pt x="64163" y="127980"/>
                  </a:lnTo>
                  <a:cubicBezTo>
                    <a:pt x="64175" y="127838"/>
                    <a:pt x="64163" y="127695"/>
                    <a:pt x="64163" y="127540"/>
                  </a:cubicBezTo>
                  <a:cubicBezTo>
                    <a:pt x="64163" y="127397"/>
                    <a:pt x="64211" y="127266"/>
                    <a:pt x="64223" y="127123"/>
                  </a:cubicBezTo>
                  <a:cubicBezTo>
                    <a:pt x="64246" y="126980"/>
                    <a:pt x="64246" y="126837"/>
                    <a:pt x="64282" y="126695"/>
                  </a:cubicBezTo>
                  <a:cubicBezTo>
                    <a:pt x="64318" y="126564"/>
                    <a:pt x="64354" y="126421"/>
                    <a:pt x="64389" y="126290"/>
                  </a:cubicBezTo>
                  <a:cubicBezTo>
                    <a:pt x="64663" y="125194"/>
                    <a:pt x="65508" y="123909"/>
                    <a:pt x="66282" y="123063"/>
                  </a:cubicBezTo>
                  <a:cubicBezTo>
                    <a:pt x="66401" y="122956"/>
                    <a:pt x="66532" y="122849"/>
                    <a:pt x="66651" y="122730"/>
                  </a:cubicBezTo>
                  <a:cubicBezTo>
                    <a:pt x="66747" y="122623"/>
                    <a:pt x="66878" y="122563"/>
                    <a:pt x="66985" y="122468"/>
                  </a:cubicBezTo>
                  <a:cubicBezTo>
                    <a:pt x="67104" y="122396"/>
                    <a:pt x="67211" y="122289"/>
                    <a:pt x="67330" y="122218"/>
                  </a:cubicBezTo>
                  <a:cubicBezTo>
                    <a:pt x="67461" y="122146"/>
                    <a:pt x="67580" y="122075"/>
                    <a:pt x="67699" y="122004"/>
                  </a:cubicBezTo>
                  <a:cubicBezTo>
                    <a:pt x="67759" y="121956"/>
                    <a:pt x="67818" y="121920"/>
                    <a:pt x="67878" y="121884"/>
                  </a:cubicBezTo>
                  <a:lnTo>
                    <a:pt x="68080" y="121801"/>
                  </a:lnTo>
                  <a:cubicBezTo>
                    <a:pt x="68211" y="121742"/>
                    <a:pt x="68330" y="121670"/>
                    <a:pt x="68461" y="121611"/>
                  </a:cubicBezTo>
                  <a:lnTo>
                    <a:pt x="68866" y="121468"/>
                  </a:lnTo>
                  <a:cubicBezTo>
                    <a:pt x="69116" y="121349"/>
                    <a:pt x="69402" y="121301"/>
                    <a:pt x="69676" y="121218"/>
                  </a:cubicBezTo>
                  <a:cubicBezTo>
                    <a:pt x="69807" y="121170"/>
                    <a:pt x="69950" y="121170"/>
                    <a:pt x="70092" y="121146"/>
                  </a:cubicBezTo>
                  <a:cubicBezTo>
                    <a:pt x="70235" y="121122"/>
                    <a:pt x="70378" y="121099"/>
                    <a:pt x="70521" y="121075"/>
                  </a:cubicBezTo>
                  <a:cubicBezTo>
                    <a:pt x="70664" y="121075"/>
                    <a:pt x="70807" y="121063"/>
                    <a:pt x="70950" y="121063"/>
                  </a:cubicBezTo>
                  <a:lnTo>
                    <a:pt x="71164" y="121015"/>
                  </a:lnTo>
                  <a:lnTo>
                    <a:pt x="71283" y="120968"/>
                  </a:lnTo>
                  <a:lnTo>
                    <a:pt x="94393" y="120968"/>
                  </a:lnTo>
                  <a:cubicBezTo>
                    <a:pt x="94516" y="120968"/>
                    <a:pt x="94603" y="120994"/>
                    <a:pt x="94760" y="120994"/>
                  </a:cubicBezTo>
                  <a:cubicBezTo>
                    <a:pt x="94787" y="120994"/>
                    <a:pt x="94815" y="120993"/>
                    <a:pt x="94845" y="120991"/>
                  </a:cubicBezTo>
                  <a:lnTo>
                    <a:pt x="96024" y="120956"/>
                  </a:lnTo>
                  <a:lnTo>
                    <a:pt x="96608" y="120932"/>
                  </a:lnTo>
                  <a:cubicBezTo>
                    <a:pt x="96810" y="120908"/>
                    <a:pt x="97001" y="120884"/>
                    <a:pt x="97191" y="120861"/>
                  </a:cubicBezTo>
                  <a:lnTo>
                    <a:pt x="98358" y="120682"/>
                  </a:lnTo>
                  <a:cubicBezTo>
                    <a:pt x="98751" y="120622"/>
                    <a:pt x="99132" y="120503"/>
                    <a:pt x="99513" y="120420"/>
                  </a:cubicBezTo>
                  <a:cubicBezTo>
                    <a:pt x="99894" y="120313"/>
                    <a:pt x="100275" y="120229"/>
                    <a:pt x="100656" y="120099"/>
                  </a:cubicBezTo>
                  <a:cubicBezTo>
                    <a:pt x="103656" y="119134"/>
                    <a:pt x="106406" y="117443"/>
                    <a:pt x="108633" y="115229"/>
                  </a:cubicBezTo>
                  <a:cubicBezTo>
                    <a:pt x="110836" y="112990"/>
                    <a:pt x="112514" y="110228"/>
                    <a:pt x="113467" y="107228"/>
                  </a:cubicBezTo>
                  <a:cubicBezTo>
                    <a:pt x="113574" y="106847"/>
                    <a:pt x="113669" y="106466"/>
                    <a:pt x="113776" y="106085"/>
                  </a:cubicBezTo>
                  <a:cubicBezTo>
                    <a:pt x="113860" y="105692"/>
                    <a:pt x="113979" y="105323"/>
                    <a:pt x="114026" y="104930"/>
                  </a:cubicBezTo>
                  <a:cubicBezTo>
                    <a:pt x="114146" y="104144"/>
                    <a:pt x="114288" y="103370"/>
                    <a:pt x="114300" y="102584"/>
                  </a:cubicBezTo>
                  <a:lnTo>
                    <a:pt x="114348" y="101418"/>
                  </a:lnTo>
                  <a:cubicBezTo>
                    <a:pt x="114348" y="101358"/>
                    <a:pt x="114336" y="101322"/>
                    <a:pt x="114336" y="101287"/>
                  </a:cubicBezTo>
                  <a:lnTo>
                    <a:pt x="114336" y="101191"/>
                  </a:lnTo>
                  <a:lnTo>
                    <a:pt x="114336" y="100906"/>
                  </a:lnTo>
                  <a:lnTo>
                    <a:pt x="114324" y="100310"/>
                  </a:lnTo>
                  <a:cubicBezTo>
                    <a:pt x="114300" y="99929"/>
                    <a:pt x="114288" y="99536"/>
                    <a:pt x="114253" y="99144"/>
                  </a:cubicBezTo>
                  <a:lnTo>
                    <a:pt x="114086" y="97977"/>
                  </a:lnTo>
                  <a:cubicBezTo>
                    <a:pt x="113979" y="97191"/>
                    <a:pt x="113765" y="96429"/>
                    <a:pt x="113562" y="95667"/>
                  </a:cubicBezTo>
                  <a:cubicBezTo>
                    <a:pt x="113479" y="95286"/>
                    <a:pt x="113324" y="94917"/>
                    <a:pt x="113193" y="94548"/>
                  </a:cubicBezTo>
                  <a:cubicBezTo>
                    <a:pt x="113062" y="94179"/>
                    <a:pt x="112931" y="93810"/>
                    <a:pt x="112776" y="93440"/>
                  </a:cubicBezTo>
                  <a:cubicBezTo>
                    <a:pt x="112121" y="92012"/>
                    <a:pt x="111371" y="90619"/>
                    <a:pt x="110407" y="89369"/>
                  </a:cubicBezTo>
                  <a:cubicBezTo>
                    <a:pt x="109478" y="88095"/>
                    <a:pt x="108359" y="86987"/>
                    <a:pt x="107168" y="85963"/>
                  </a:cubicBezTo>
                  <a:cubicBezTo>
                    <a:pt x="105930" y="84999"/>
                    <a:pt x="104621" y="84106"/>
                    <a:pt x="103192" y="83451"/>
                  </a:cubicBezTo>
                  <a:cubicBezTo>
                    <a:pt x="101787" y="82737"/>
                    <a:pt x="100263" y="82272"/>
                    <a:pt x="98727" y="81915"/>
                  </a:cubicBezTo>
                  <a:cubicBezTo>
                    <a:pt x="98346" y="81844"/>
                    <a:pt x="97953" y="81784"/>
                    <a:pt x="97560" y="81725"/>
                  </a:cubicBezTo>
                  <a:lnTo>
                    <a:pt x="96977" y="81641"/>
                  </a:lnTo>
                  <a:cubicBezTo>
                    <a:pt x="96786" y="81606"/>
                    <a:pt x="96596" y="81582"/>
                    <a:pt x="96393" y="81582"/>
                  </a:cubicBezTo>
                  <a:lnTo>
                    <a:pt x="95226" y="81534"/>
                  </a:lnTo>
                  <a:lnTo>
                    <a:pt x="94643" y="81522"/>
                  </a:lnTo>
                  <a:lnTo>
                    <a:pt x="19872" y="81522"/>
                  </a:lnTo>
                  <a:lnTo>
                    <a:pt x="19693" y="81510"/>
                  </a:lnTo>
                  <a:lnTo>
                    <a:pt x="19574" y="81499"/>
                  </a:lnTo>
                  <a:cubicBezTo>
                    <a:pt x="19431" y="81487"/>
                    <a:pt x="19288" y="81475"/>
                    <a:pt x="19146" y="81463"/>
                  </a:cubicBezTo>
                  <a:cubicBezTo>
                    <a:pt x="19074" y="81463"/>
                    <a:pt x="19003" y="81463"/>
                    <a:pt x="18931" y="81451"/>
                  </a:cubicBezTo>
                  <a:lnTo>
                    <a:pt x="18717" y="81415"/>
                  </a:lnTo>
                  <a:cubicBezTo>
                    <a:pt x="18586" y="81391"/>
                    <a:pt x="18443" y="81368"/>
                    <a:pt x="18300" y="81356"/>
                  </a:cubicBezTo>
                  <a:cubicBezTo>
                    <a:pt x="17181" y="81129"/>
                    <a:pt x="16145" y="80629"/>
                    <a:pt x="15240" y="79915"/>
                  </a:cubicBezTo>
                  <a:cubicBezTo>
                    <a:pt x="14335" y="79213"/>
                    <a:pt x="13633" y="78260"/>
                    <a:pt x="13169" y="77224"/>
                  </a:cubicBezTo>
                  <a:cubicBezTo>
                    <a:pt x="13085" y="77105"/>
                    <a:pt x="13061" y="76962"/>
                    <a:pt x="13014" y="76831"/>
                  </a:cubicBezTo>
                  <a:cubicBezTo>
                    <a:pt x="12966" y="76700"/>
                    <a:pt x="12907" y="76569"/>
                    <a:pt x="12859" y="76426"/>
                  </a:cubicBezTo>
                  <a:cubicBezTo>
                    <a:pt x="12835" y="76296"/>
                    <a:pt x="12800" y="76153"/>
                    <a:pt x="12764" y="76022"/>
                  </a:cubicBezTo>
                  <a:lnTo>
                    <a:pt x="12704" y="75819"/>
                  </a:lnTo>
                  <a:cubicBezTo>
                    <a:pt x="12692" y="75748"/>
                    <a:pt x="12680" y="75676"/>
                    <a:pt x="12680" y="75605"/>
                  </a:cubicBezTo>
                  <a:cubicBezTo>
                    <a:pt x="12657" y="75462"/>
                    <a:pt x="12633" y="75319"/>
                    <a:pt x="12609" y="75176"/>
                  </a:cubicBezTo>
                  <a:cubicBezTo>
                    <a:pt x="12573" y="75045"/>
                    <a:pt x="12597" y="74891"/>
                    <a:pt x="12585" y="74748"/>
                  </a:cubicBezTo>
                  <a:lnTo>
                    <a:pt x="12549" y="74295"/>
                  </a:lnTo>
                  <a:cubicBezTo>
                    <a:pt x="12549" y="74033"/>
                    <a:pt x="12549" y="73700"/>
                    <a:pt x="12561" y="73617"/>
                  </a:cubicBezTo>
                  <a:cubicBezTo>
                    <a:pt x="12597" y="72462"/>
                    <a:pt x="12895" y="71343"/>
                    <a:pt x="13431" y="70342"/>
                  </a:cubicBezTo>
                  <a:cubicBezTo>
                    <a:pt x="13990" y="69354"/>
                    <a:pt x="14776" y="68473"/>
                    <a:pt x="15717" y="67830"/>
                  </a:cubicBezTo>
                  <a:cubicBezTo>
                    <a:pt x="16681" y="67199"/>
                    <a:pt x="17764" y="66806"/>
                    <a:pt x="18896" y="66663"/>
                  </a:cubicBezTo>
                  <a:cubicBezTo>
                    <a:pt x="19038" y="66640"/>
                    <a:pt x="19181" y="66651"/>
                    <a:pt x="19324" y="66640"/>
                  </a:cubicBezTo>
                  <a:lnTo>
                    <a:pt x="19538" y="66628"/>
                  </a:lnTo>
                  <a:lnTo>
                    <a:pt x="19646" y="66640"/>
                  </a:lnTo>
                  <a:lnTo>
                    <a:pt x="94572" y="66640"/>
                  </a:lnTo>
                  <a:lnTo>
                    <a:pt x="94679" y="66628"/>
                  </a:lnTo>
                  <a:lnTo>
                    <a:pt x="94822" y="66616"/>
                  </a:lnTo>
                  <a:lnTo>
                    <a:pt x="95119" y="66604"/>
                  </a:lnTo>
                  <a:lnTo>
                    <a:pt x="95703" y="66568"/>
                  </a:lnTo>
                  <a:cubicBezTo>
                    <a:pt x="96096" y="66544"/>
                    <a:pt x="96489" y="66544"/>
                    <a:pt x="96881" y="66485"/>
                  </a:cubicBezTo>
                  <a:lnTo>
                    <a:pt x="98048" y="66306"/>
                  </a:lnTo>
                  <a:lnTo>
                    <a:pt x="98632" y="66211"/>
                  </a:lnTo>
                  <a:lnTo>
                    <a:pt x="99203" y="66080"/>
                  </a:lnTo>
                  <a:lnTo>
                    <a:pt x="100346" y="65782"/>
                  </a:lnTo>
                  <a:cubicBezTo>
                    <a:pt x="100727" y="65675"/>
                    <a:pt x="101096" y="65520"/>
                    <a:pt x="101465" y="65389"/>
                  </a:cubicBezTo>
                  <a:cubicBezTo>
                    <a:pt x="101834" y="65247"/>
                    <a:pt x="102215" y="65127"/>
                    <a:pt x="102561" y="64961"/>
                  </a:cubicBezTo>
                  <a:cubicBezTo>
                    <a:pt x="103275" y="64616"/>
                    <a:pt x="104001" y="64306"/>
                    <a:pt x="104656" y="63877"/>
                  </a:cubicBezTo>
                  <a:cubicBezTo>
                    <a:pt x="107288" y="62318"/>
                    <a:pt x="109693" y="59960"/>
                    <a:pt x="111348" y="57365"/>
                  </a:cubicBezTo>
                  <a:cubicBezTo>
                    <a:pt x="111383" y="57317"/>
                    <a:pt x="111419" y="57257"/>
                    <a:pt x="111455" y="57198"/>
                  </a:cubicBezTo>
                  <a:cubicBezTo>
                    <a:pt x="111467" y="57174"/>
                    <a:pt x="111479" y="57150"/>
                    <a:pt x="111490" y="57138"/>
                  </a:cubicBezTo>
                  <a:lnTo>
                    <a:pt x="111490" y="57126"/>
                  </a:lnTo>
                  <a:cubicBezTo>
                    <a:pt x="113074" y="54519"/>
                    <a:pt x="114074" y="51531"/>
                    <a:pt x="114288" y="48483"/>
                  </a:cubicBezTo>
                  <a:cubicBezTo>
                    <a:pt x="114527" y="45363"/>
                    <a:pt x="114026" y="42172"/>
                    <a:pt x="112812" y="39255"/>
                  </a:cubicBezTo>
                  <a:cubicBezTo>
                    <a:pt x="111562" y="36362"/>
                    <a:pt x="109633" y="33778"/>
                    <a:pt x="107228" y="31766"/>
                  </a:cubicBezTo>
                  <a:cubicBezTo>
                    <a:pt x="104799" y="29766"/>
                    <a:pt x="101894" y="28349"/>
                    <a:pt x="98810" y="27682"/>
                  </a:cubicBezTo>
                  <a:cubicBezTo>
                    <a:pt x="98429" y="27587"/>
                    <a:pt x="98036" y="27540"/>
                    <a:pt x="97643" y="27480"/>
                  </a:cubicBezTo>
                  <a:cubicBezTo>
                    <a:pt x="97251" y="27420"/>
                    <a:pt x="96870" y="27349"/>
                    <a:pt x="96477" y="27325"/>
                  </a:cubicBezTo>
                  <a:lnTo>
                    <a:pt x="95298" y="27266"/>
                  </a:lnTo>
                  <a:lnTo>
                    <a:pt x="94715" y="27218"/>
                  </a:lnTo>
                  <a:lnTo>
                    <a:pt x="94298" y="27206"/>
                  </a:lnTo>
                  <a:lnTo>
                    <a:pt x="71783" y="27206"/>
                  </a:lnTo>
                  <a:cubicBezTo>
                    <a:pt x="71140" y="27206"/>
                    <a:pt x="70676" y="27182"/>
                    <a:pt x="70676" y="27182"/>
                  </a:cubicBezTo>
                  <a:cubicBezTo>
                    <a:pt x="70650" y="27185"/>
                    <a:pt x="70624" y="27186"/>
                    <a:pt x="70598" y="27186"/>
                  </a:cubicBezTo>
                  <a:cubicBezTo>
                    <a:pt x="70484" y="27186"/>
                    <a:pt x="70376" y="27166"/>
                    <a:pt x="70259" y="27147"/>
                  </a:cubicBezTo>
                  <a:cubicBezTo>
                    <a:pt x="70116" y="27123"/>
                    <a:pt x="69973" y="27111"/>
                    <a:pt x="69830" y="27087"/>
                  </a:cubicBezTo>
                  <a:lnTo>
                    <a:pt x="69426" y="26980"/>
                  </a:lnTo>
                  <a:cubicBezTo>
                    <a:pt x="69283" y="26944"/>
                    <a:pt x="69140" y="26932"/>
                    <a:pt x="69009" y="26861"/>
                  </a:cubicBezTo>
                  <a:cubicBezTo>
                    <a:pt x="68747" y="26754"/>
                    <a:pt x="68473" y="26694"/>
                    <a:pt x="68223" y="26551"/>
                  </a:cubicBezTo>
                  <a:lnTo>
                    <a:pt x="67842" y="26361"/>
                  </a:lnTo>
                  <a:cubicBezTo>
                    <a:pt x="67723" y="26289"/>
                    <a:pt x="67604" y="26206"/>
                    <a:pt x="67473" y="26135"/>
                  </a:cubicBezTo>
                  <a:lnTo>
                    <a:pt x="67294" y="26027"/>
                  </a:lnTo>
                  <a:cubicBezTo>
                    <a:pt x="67235" y="25992"/>
                    <a:pt x="67175" y="25944"/>
                    <a:pt x="67116" y="25896"/>
                  </a:cubicBezTo>
                  <a:cubicBezTo>
                    <a:pt x="67009" y="25813"/>
                    <a:pt x="66890" y="25730"/>
                    <a:pt x="66771" y="25646"/>
                  </a:cubicBezTo>
                  <a:cubicBezTo>
                    <a:pt x="66663" y="25563"/>
                    <a:pt x="66568" y="25444"/>
                    <a:pt x="66461" y="25361"/>
                  </a:cubicBezTo>
                  <a:cubicBezTo>
                    <a:pt x="66354" y="25254"/>
                    <a:pt x="66223" y="25182"/>
                    <a:pt x="66140" y="25063"/>
                  </a:cubicBezTo>
                  <a:cubicBezTo>
                    <a:pt x="65961" y="24837"/>
                    <a:pt x="65735" y="24658"/>
                    <a:pt x="65592" y="24408"/>
                  </a:cubicBezTo>
                  <a:cubicBezTo>
                    <a:pt x="64889" y="23503"/>
                    <a:pt x="64401" y="22444"/>
                    <a:pt x="64235" y="21313"/>
                  </a:cubicBezTo>
                  <a:cubicBezTo>
                    <a:pt x="64211" y="21170"/>
                    <a:pt x="64175" y="20110"/>
                    <a:pt x="64175" y="20074"/>
                  </a:cubicBezTo>
                  <a:lnTo>
                    <a:pt x="64175" y="19979"/>
                  </a:lnTo>
                  <a:lnTo>
                    <a:pt x="64175" y="19169"/>
                  </a:lnTo>
                  <a:lnTo>
                    <a:pt x="64175" y="15895"/>
                  </a:lnTo>
                  <a:lnTo>
                    <a:pt x="66890" y="15895"/>
                  </a:lnTo>
                  <a:lnTo>
                    <a:pt x="57841" y="0"/>
                  </a:lnTo>
                  <a:close/>
                </a:path>
              </a:pathLst>
            </a:custGeom>
            <a:solidFill>
              <a:srgbClr val="FFFFF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41"/>
            <p:cNvSpPr/>
            <p:nvPr/>
          </p:nvSpPr>
          <p:spPr>
            <a:xfrm>
              <a:off x="3124740" y="1467244"/>
              <a:ext cx="2847490" cy="3675956"/>
            </a:xfrm>
            <a:custGeom>
              <a:rect b="b" l="l" r="r" t="t"/>
              <a:pathLst>
                <a:path extrusionOk="0" h="132970" w="103002">
                  <a:moveTo>
                    <a:pt x="51507" y="1"/>
                  </a:moveTo>
                  <a:lnTo>
                    <a:pt x="51507" y="3727"/>
                  </a:lnTo>
                  <a:lnTo>
                    <a:pt x="52757" y="3727"/>
                  </a:lnTo>
                  <a:lnTo>
                    <a:pt x="52757" y="1"/>
                  </a:lnTo>
                  <a:close/>
                  <a:moveTo>
                    <a:pt x="51507" y="7442"/>
                  </a:moveTo>
                  <a:lnTo>
                    <a:pt x="51507" y="9180"/>
                  </a:lnTo>
                  <a:cubicBezTo>
                    <a:pt x="51507" y="9883"/>
                    <a:pt x="51566" y="10573"/>
                    <a:pt x="51662" y="11252"/>
                  </a:cubicBezTo>
                  <a:lnTo>
                    <a:pt x="52888" y="11073"/>
                  </a:lnTo>
                  <a:cubicBezTo>
                    <a:pt x="52793" y="10454"/>
                    <a:pt x="52757" y="9823"/>
                    <a:pt x="52757" y="9180"/>
                  </a:cubicBezTo>
                  <a:lnTo>
                    <a:pt x="52757" y="7442"/>
                  </a:lnTo>
                  <a:close/>
                  <a:moveTo>
                    <a:pt x="53888" y="14467"/>
                  </a:moveTo>
                  <a:lnTo>
                    <a:pt x="52757" y="14979"/>
                  </a:lnTo>
                  <a:cubicBezTo>
                    <a:pt x="53293" y="16157"/>
                    <a:pt x="53995" y="17265"/>
                    <a:pt x="54840" y="18265"/>
                  </a:cubicBezTo>
                  <a:lnTo>
                    <a:pt x="55781" y="17455"/>
                  </a:lnTo>
                  <a:cubicBezTo>
                    <a:pt x="55019" y="16550"/>
                    <a:pt x="54376" y="15550"/>
                    <a:pt x="53888" y="14467"/>
                  </a:cubicBezTo>
                  <a:close/>
                  <a:moveTo>
                    <a:pt x="58424" y="19812"/>
                  </a:moveTo>
                  <a:lnTo>
                    <a:pt x="57734" y="20848"/>
                  </a:lnTo>
                  <a:cubicBezTo>
                    <a:pt x="58817" y="21575"/>
                    <a:pt x="59984" y="22146"/>
                    <a:pt x="61222" y="22551"/>
                  </a:cubicBezTo>
                  <a:lnTo>
                    <a:pt x="61603" y="21360"/>
                  </a:lnTo>
                  <a:cubicBezTo>
                    <a:pt x="60484" y="21003"/>
                    <a:pt x="59412" y="20479"/>
                    <a:pt x="58424" y="19812"/>
                  </a:cubicBezTo>
                  <a:close/>
                  <a:moveTo>
                    <a:pt x="65092" y="21979"/>
                  </a:moveTo>
                  <a:lnTo>
                    <a:pt x="65056" y="23218"/>
                  </a:lnTo>
                  <a:cubicBezTo>
                    <a:pt x="65211" y="23218"/>
                    <a:pt x="65378" y="23230"/>
                    <a:pt x="65544" y="23230"/>
                  </a:cubicBezTo>
                  <a:lnTo>
                    <a:pt x="68795" y="23230"/>
                  </a:lnTo>
                  <a:lnTo>
                    <a:pt x="68795" y="21979"/>
                  </a:lnTo>
                  <a:close/>
                  <a:moveTo>
                    <a:pt x="72521" y="21979"/>
                  </a:moveTo>
                  <a:lnTo>
                    <a:pt x="72521" y="23230"/>
                  </a:lnTo>
                  <a:lnTo>
                    <a:pt x="76248" y="23230"/>
                  </a:lnTo>
                  <a:lnTo>
                    <a:pt x="76248" y="21979"/>
                  </a:lnTo>
                  <a:close/>
                  <a:moveTo>
                    <a:pt x="79975" y="21979"/>
                  </a:moveTo>
                  <a:lnTo>
                    <a:pt x="79975" y="23230"/>
                  </a:lnTo>
                  <a:lnTo>
                    <a:pt x="83689" y="23230"/>
                  </a:lnTo>
                  <a:lnTo>
                    <a:pt x="83689" y="21979"/>
                  </a:lnTo>
                  <a:close/>
                  <a:moveTo>
                    <a:pt x="87416" y="21979"/>
                  </a:moveTo>
                  <a:lnTo>
                    <a:pt x="87416" y="23230"/>
                  </a:lnTo>
                  <a:lnTo>
                    <a:pt x="88952" y="23230"/>
                  </a:lnTo>
                  <a:cubicBezTo>
                    <a:pt x="89654" y="23230"/>
                    <a:pt x="90357" y="23277"/>
                    <a:pt x="91035" y="23396"/>
                  </a:cubicBezTo>
                  <a:lnTo>
                    <a:pt x="91238" y="22170"/>
                  </a:lnTo>
                  <a:cubicBezTo>
                    <a:pt x="90488" y="22039"/>
                    <a:pt x="89726" y="21979"/>
                    <a:pt x="88952" y="21979"/>
                  </a:cubicBezTo>
                  <a:close/>
                  <a:moveTo>
                    <a:pt x="94941" y="23313"/>
                  </a:moveTo>
                  <a:lnTo>
                    <a:pt x="94417" y="24444"/>
                  </a:lnTo>
                  <a:cubicBezTo>
                    <a:pt x="95488" y="24944"/>
                    <a:pt x="96477" y="25599"/>
                    <a:pt x="97370" y="26385"/>
                  </a:cubicBezTo>
                  <a:lnTo>
                    <a:pt x="98191" y="25444"/>
                  </a:lnTo>
                  <a:cubicBezTo>
                    <a:pt x="97215" y="24587"/>
                    <a:pt x="96119" y="23873"/>
                    <a:pt x="94941" y="23313"/>
                  </a:cubicBezTo>
                  <a:close/>
                  <a:moveTo>
                    <a:pt x="100739" y="28373"/>
                  </a:moveTo>
                  <a:lnTo>
                    <a:pt x="99691" y="29052"/>
                  </a:lnTo>
                  <a:cubicBezTo>
                    <a:pt x="100346" y="30052"/>
                    <a:pt x="100846" y="31135"/>
                    <a:pt x="101192" y="32266"/>
                  </a:cubicBezTo>
                  <a:lnTo>
                    <a:pt x="102382" y="31897"/>
                  </a:lnTo>
                  <a:cubicBezTo>
                    <a:pt x="102001" y="30659"/>
                    <a:pt x="101442" y="29468"/>
                    <a:pt x="100739" y="28373"/>
                  </a:cubicBezTo>
                  <a:close/>
                  <a:moveTo>
                    <a:pt x="102989" y="35731"/>
                  </a:moveTo>
                  <a:lnTo>
                    <a:pt x="101751" y="35755"/>
                  </a:lnTo>
                  <a:cubicBezTo>
                    <a:pt x="101751" y="35850"/>
                    <a:pt x="101751" y="35934"/>
                    <a:pt x="101751" y="36017"/>
                  </a:cubicBezTo>
                  <a:cubicBezTo>
                    <a:pt x="101751" y="37124"/>
                    <a:pt x="101608" y="38220"/>
                    <a:pt x="101334" y="39267"/>
                  </a:cubicBezTo>
                  <a:lnTo>
                    <a:pt x="102537" y="39589"/>
                  </a:lnTo>
                  <a:cubicBezTo>
                    <a:pt x="102846" y="38434"/>
                    <a:pt x="103001" y="37231"/>
                    <a:pt x="103001" y="36017"/>
                  </a:cubicBezTo>
                  <a:cubicBezTo>
                    <a:pt x="103001" y="35922"/>
                    <a:pt x="102989" y="35826"/>
                    <a:pt x="102989" y="35731"/>
                  </a:cubicBezTo>
                  <a:close/>
                  <a:moveTo>
                    <a:pt x="99977" y="42541"/>
                  </a:moveTo>
                  <a:cubicBezTo>
                    <a:pt x="99370" y="43553"/>
                    <a:pt x="98620" y="44482"/>
                    <a:pt x="97763" y="45304"/>
                  </a:cubicBezTo>
                  <a:lnTo>
                    <a:pt x="98620" y="46209"/>
                  </a:lnTo>
                  <a:cubicBezTo>
                    <a:pt x="99560" y="45316"/>
                    <a:pt x="100382" y="44292"/>
                    <a:pt x="101037" y="43172"/>
                  </a:cubicBezTo>
                  <a:lnTo>
                    <a:pt x="99977" y="42541"/>
                  </a:lnTo>
                  <a:close/>
                  <a:moveTo>
                    <a:pt x="94881" y="47363"/>
                  </a:moveTo>
                  <a:cubicBezTo>
                    <a:pt x="93833" y="47911"/>
                    <a:pt x="92714" y="48316"/>
                    <a:pt x="91547" y="48554"/>
                  </a:cubicBezTo>
                  <a:lnTo>
                    <a:pt x="91797" y="49769"/>
                  </a:lnTo>
                  <a:cubicBezTo>
                    <a:pt x="93071" y="49507"/>
                    <a:pt x="94310" y="49066"/>
                    <a:pt x="95465" y="48471"/>
                  </a:cubicBezTo>
                  <a:lnTo>
                    <a:pt x="94881" y="47363"/>
                  </a:lnTo>
                  <a:close/>
                  <a:moveTo>
                    <a:pt x="17205" y="48816"/>
                  </a:moveTo>
                  <a:lnTo>
                    <a:pt x="17205" y="50054"/>
                  </a:lnTo>
                  <a:lnTo>
                    <a:pt x="20931" y="50054"/>
                  </a:lnTo>
                  <a:lnTo>
                    <a:pt x="20931" y="48816"/>
                  </a:lnTo>
                  <a:close/>
                  <a:moveTo>
                    <a:pt x="24658" y="48816"/>
                  </a:moveTo>
                  <a:lnTo>
                    <a:pt x="24658" y="50054"/>
                  </a:lnTo>
                  <a:lnTo>
                    <a:pt x="28373" y="50054"/>
                  </a:lnTo>
                  <a:lnTo>
                    <a:pt x="28373" y="48816"/>
                  </a:lnTo>
                  <a:close/>
                  <a:moveTo>
                    <a:pt x="32100" y="48816"/>
                  </a:moveTo>
                  <a:lnTo>
                    <a:pt x="32100" y="50054"/>
                  </a:lnTo>
                  <a:lnTo>
                    <a:pt x="35826" y="50054"/>
                  </a:lnTo>
                  <a:lnTo>
                    <a:pt x="35826" y="48816"/>
                  </a:lnTo>
                  <a:close/>
                  <a:moveTo>
                    <a:pt x="39553" y="48816"/>
                  </a:moveTo>
                  <a:lnTo>
                    <a:pt x="39553" y="50054"/>
                  </a:lnTo>
                  <a:lnTo>
                    <a:pt x="43280" y="50054"/>
                  </a:lnTo>
                  <a:lnTo>
                    <a:pt x="43280" y="48816"/>
                  </a:lnTo>
                  <a:close/>
                  <a:moveTo>
                    <a:pt x="47006" y="48816"/>
                  </a:moveTo>
                  <a:lnTo>
                    <a:pt x="47006" y="50054"/>
                  </a:lnTo>
                  <a:lnTo>
                    <a:pt x="50721" y="50054"/>
                  </a:lnTo>
                  <a:lnTo>
                    <a:pt x="50721" y="48816"/>
                  </a:lnTo>
                  <a:close/>
                  <a:moveTo>
                    <a:pt x="54448" y="48816"/>
                  </a:moveTo>
                  <a:lnTo>
                    <a:pt x="54448" y="50054"/>
                  </a:lnTo>
                  <a:lnTo>
                    <a:pt x="58174" y="50054"/>
                  </a:lnTo>
                  <a:lnTo>
                    <a:pt x="58174" y="48816"/>
                  </a:lnTo>
                  <a:close/>
                  <a:moveTo>
                    <a:pt x="61901" y="48816"/>
                  </a:moveTo>
                  <a:lnTo>
                    <a:pt x="61901" y="50054"/>
                  </a:lnTo>
                  <a:lnTo>
                    <a:pt x="65628" y="50054"/>
                  </a:lnTo>
                  <a:lnTo>
                    <a:pt x="65628" y="48816"/>
                  </a:lnTo>
                  <a:close/>
                  <a:moveTo>
                    <a:pt x="69342" y="48816"/>
                  </a:moveTo>
                  <a:lnTo>
                    <a:pt x="69342" y="50054"/>
                  </a:lnTo>
                  <a:lnTo>
                    <a:pt x="73069" y="50054"/>
                  </a:lnTo>
                  <a:lnTo>
                    <a:pt x="73069" y="48816"/>
                  </a:lnTo>
                  <a:close/>
                  <a:moveTo>
                    <a:pt x="76796" y="48816"/>
                  </a:moveTo>
                  <a:lnTo>
                    <a:pt x="76796" y="50054"/>
                  </a:lnTo>
                  <a:lnTo>
                    <a:pt x="80522" y="50054"/>
                  </a:lnTo>
                  <a:lnTo>
                    <a:pt x="80522" y="48816"/>
                  </a:lnTo>
                  <a:close/>
                  <a:moveTo>
                    <a:pt x="84249" y="48816"/>
                  </a:moveTo>
                  <a:lnTo>
                    <a:pt x="84249" y="50054"/>
                  </a:lnTo>
                  <a:lnTo>
                    <a:pt x="87976" y="50054"/>
                  </a:lnTo>
                  <a:lnTo>
                    <a:pt x="87976" y="48816"/>
                  </a:lnTo>
                  <a:close/>
                  <a:moveTo>
                    <a:pt x="13454" y="48828"/>
                  </a:moveTo>
                  <a:cubicBezTo>
                    <a:pt x="12157" y="48876"/>
                    <a:pt x="10871" y="49102"/>
                    <a:pt x="9632" y="49507"/>
                  </a:cubicBezTo>
                  <a:lnTo>
                    <a:pt x="10013" y="50685"/>
                  </a:lnTo>
                  <a:cubicBezTo>
                    <a:pt x="11145" y="50316"/>
                    <a:pt x="12311" y="50114"/>
                    <a:pt x="13502" y="50066"/>
                  </a:cubicBezTo>
                  <a:lnTo>
                    <a:pt x="13454" y="48828"/>
                  </a:lnTo>
                  <a:close/>
                  <a:moveTo>
                    <a:pt x="6144" y="51209"/>
                  </a:moveTo>
                  <a:cubicBezTo>
                    <a:pt x="5072" y="51935"/>
                    <a:pt x="4096" y="52805"/>
                    <a:pt x="3251" y="53805"/>
                  </a:cubicBezTo>
                  <a:lnTo>
                    <a:pt x="4203" y="54602"/>
                  </a:lnTo>
                  <a:cubicBezTo>
                    <a:pt x="4965" y="53698"/>
                    <a:pt x="5858" y="52900"/>
                    <a:pt x="6834" y="52233"/>
                  </a:cubicBezTo>
                  <a:lnTo>
                    <a:pt x="6144" y="51209"/>
                  </a:lnTo>
                  <a:close/>
                  <a:moveTo>
                    <a:pt x="1179" y="57091"/>
                  </a:moveTo>
                  <a:cubicBezTo>
                    <a:pt x="643" y="58270"/>
                    <a:pt x="286" y="59532"/>
                    <a:pt x="96" y="60818"/>
                  </a:cubicBezTo>
                  <a:lnTo>
                    <a:pt x="1322" y="60996"/>
                  </a:lnTo>
                  <a:cubicBezTo>
                    <a:pt x="1489" y="59817"/>
                    <a:pt x="1822" y="58674"/>
                    <a:pt x="2310" y="57603"/>
                  </a:cubicBezTo>
                  <a:lnTo>
                    <a:pt x="1179" y="57091"/>
                  </a:lnTo>
                  <a:close/>
                  <a:moveTo>
                    <a:pt x="1239" y="64568"/>
                  </a:moveTo>
                  <a:lnTo>
                    <a:pt x="0" y="64675"/>
                  </a:lnTo>
                  <a:cubicBezTo>
                    <a:pt x="107" y="65973"/>
                    <a:pt x="405" y="67247"/>
                    <a:pt x="869" y="68461"/>
                  </a:cubicBezTo>
                  <a:lnTo>
                    <a:pt x="2024" y="68021"/>
                  </a:lnTo>
                  <a:cubicBezTo>
                    <a:pt x="1608" y="66914"/>
                    <a:pt x="1346" y="65747"/>
                    <a:pt x="1239" y="64568"/>
                  </a:cubicBezTo>
                  <a:close/>
                  <a:moveTo>
                    <a:pt x="3739" y="71116"/>
                  </a:moveTo>
                  <a:lnTo>
                    <a:pt x="2751" y="71855"/>
                  </a:lnTo>
                  <a:cubicBezTo>
                    <a:pt x="3525" y="72902"/>
                    <a:pt x="4453" y="73831"/>
                    <a:pt x="5477" y="74617"/>
                  </a:cubicBezTo>
                  <a:lnTo>
                    <a:pt x="6239" y="73629"/>
                  </a:lnTo>
                  <a:cubicBezTo>
                    <a:pt x="5287" y="72902"/>
                    <a:pt x="4453" y="72057"/>
                    <a:pt x="3739" y="71116"/>
                  </a:cubicBezTo>
                  <a:close/>
                  <a:moveTo>
                    <a:pt x="9323" y="75367"/>
                  </a:moveTo>
                  <a:lnTo>
                    <a:pt x="8870" y="76522"/>
                  </a:lnTo>
                  <a:cubicBezTo>
                    <a:pt x="10073" y="76998"/>
                    <a:pt x="11347" y="77296"/>
                    <a:pt x="12645" y="77415"/>
                  </a:cubicBezTo>
                  <a:lnTo>
                    <a:pt x="12764" y="76177"/>
                  </a:lnTo>
                  <a:cubicBezTo>
                    <a:pt x="11585" y="76069"/>
                    <a:pt x="10418" y="75796"/>
                    <a:pt x="9323" y="75367"/>
                  </a:cubicBezTo>
                  <a:close/>
                  <a:moveTo>
                    <a:pt x="16431" y="76236"/>
                  </a:moveTo>
                  <a:lnTo>
                    <a:pt x="16431" y="77486"/>
                  </a:lnTo>
                  <a:lnTo>
                    <a:pt x="20158" y="77486"/>
                  </a:lnTo>
                  <a:lnTo>
                    <a:pt x="20158" y="76236"/>
                  </a:lnTo>
                  <a:close/>
                  <a:moveTo>
                    <a:pt x="23872" y="76236"/>
                  </a:moveTo>
                  <a:lnTo>
                    <a:pt x="23872" y="77486"/>
                  </a:lnTo>
                  <a:lnTo>
                    <a:pt x="27599" y="77486"/>
                  </a:lnTo>
                  <a:lnTo>
                    <a:pt x="27599" y="76236"/>
                  </a:lnTo>
                  <a:close/>
                  <a:moveTo>
                    <a:pt x="31326" y="76236"/>
                  </a:moveTo>
                  <a:lnTo>
                    <a:pt x="31326" y="77486"/>
                  </a:lnTo>
                  <a:lnTo>
                    <a:pt x="35052" y="77486"/>
                  </a:lnTo>
                  <a:lnTo>
                    <a:pt x="35052" y="76236"/>
                  </a:lnTo>
                  <a:close/>
                  <a:moveTo>
                    <a:pt x="38779" y="76236"/>
                  </a:moveTo>
                  <a:lnTo>
                    <a:pt x="38779" y="77486"/>
                  </a:lnTo>
                  <a:lnTo>
                    <a:pt x="42494" y="77486"/>
                  </a:lnTo>
                  <a:lnTo>
                    <a:pt x="42494" y="76236"/>
                  </a:lnTo>
                  <a:close/>
                  <a:moveTo>
                    <a:pt x="46220" y="76236"/>
                  </a:moveTo>
                  <a:lnTo>
                    <a:pt x="46220" y="77486"/>
                  </a:lnTo>
                  <a:lnTo>
                    <a:pt x="49947" y="77486"/>
                  </a:lnTo>
                  <a:lnTo>
                    <a:pt x="49947" y="76236"/>
                  </a:lnTo>
                  <a:close/>
                  <a:moveTo>
                    <a:pt x="53674" y="76236"/>
                  </a:moveTo>
                  <a:lnTo>
                    <a:pt x="53674" y="77486"/>
                  </a:lnTo>
                  <a:lnTo>
                    <a:pt x="57400" y="77486"/>
                  </a:lnTo>
                  <a:lnTo>
                    <a:pt x="57400" y="76236"/>
                  </a:lnTo>
                  <a:close/>
                  <a:moveTo>
                    <a:pt x="61127" y="76236"/>
                  </a:moveTo>
                  <a:lnTo>
                    <a:pt x="61127" y="77486"/>
                  </a:lnTo>
                  <a:lnTo>
                    <a:pt x="64842" y="77486"/>
                  </a:lnTo>
                  <a:lnTo>
                    <a:pt x="64842" y="76236"/>
                  </a:lnTo>
                  <a:close/>
                  <a:moveTo>
                    <a:pt x="68568" y="76236"/>
                  </a:moveTo>
                  <a:lnTo>
                    <a:pt x="68568" y="77486"/>
                  </a:lnTo>
                  <a:lnTo>
                    <a:pt x="72295" y="77486"/>
                  </a:lnTo>
                  <a:lnTo>
                    <a:pt x="72295" y="76236"/>
                  </a:lnTo>
                  <a:close/>
                  <a:moveTo>
                    <a:pt x="76022" y="76236"/>
                  </a:moveTo>
                  <a:lnTo>
                    <a:pt x="76022" y="77486"/>
                  </a:lnTo>
                  <a:lnTo>
                    <a:pt x="79748" y="77486"/>
                  </a:lnTo>
                  <a:lnTo>
                    <a:pt x="79748" y="76236"/>
                  </a:lnTo>
                  <a:close/>
                  <a:moveTo>
                    <a:pt x="83475" y="76236"/>
                  </a:moveTo>
                  <a:lnTo>
                    <a:pt x="83475" y="77486"/>
                  </a:lnTo>
                  <a:lnTo>
                    <a:pt x="87190" y="77486"/>
                  </a:lnTo>
                  <a:lnTo>
                    <a:pt x="87190" y="76236"/>
                  </a:lnTo>
                  <a:close/>
                  <a:moveTo>
                    <a:pt x="91000" y="76391"/>
                  </a:moveTo>
                  <a:lnTo>
                    <a:pt x="90821" y="77617"/>
                  </a:lnTo>
                  <a:cubicBezTo>
                    <a:pt x="92000" y="77784"/>
                    <a:pt x="93143" y="78117"/>
                    <a:pt x="94214" y="78605"/>
                  </a:cubicBezTo>
                  <a:lnTo>
                    <a:pt x="94726" y="77474"/>
                  </a:lnTo>
                  <a:cubicBezTo>
                    <a:pt x="93548" y="76939"/>
                    <a:pt x="92286" y="76569"/>
                    <a:pt x="91000" y="76391"/>
                  </a:cubicBezTo>
                  <a:close/>
                  <a:moveTo>
                    <a:pt x="98013" y="79546"/>
                  </a:moveTo>
                  <a:lnTo>
                    <a:pt x="97215" y="80499"/>
                  </a:lnTo>
                  <a:cubicBezTo>
                    <a:pt x="98120" y="81261"/>
                    <a:pt x="98917" y="82153"/>
                    <a:pt x="99572" y="83130"/>
                  </a:cubicBezTo>
                  <a:lnTo>
                    <a:pt x="100608" y="82439"/>
                  </a:lnTo>
                  <a:cubicBezTo>
                    <a:pt x="99882" y="81356"/>
                    <a:pt x="99001" y="80391"/>
                    <a:pt x="98013" y="79546"/>
                  </a:cubicBezTo>
                  <a:close/>
                  <a:moveTo>
                    <a:pt x="102311" y="85928"/>
                  </a:moveTo>
                  <a:lnTo>
                    <a:pt x="101132" y="86309"/>
                  </a:lnTo>
                  <a:cubicBezTo>
                    <a:pt x="101489" y="87440"/>
                    <a:pt x="101703" y="88607"/>
                    <a:pt x="101751" y="89797"/>
                  </a:cubicBezTo>
                  <a:lnTo>
                    <a:pt x="102989" y="89750"/>
                  </a:lnTo>
                  <a:cubicBezTo>
                    <a:pt x="102942" y="88452"/>
                    <a:pt x="102716" y="87166"/>
                    <a:pt x="102311" y="85928"/>
                  </a:cubicBezTo>
                  <a:close/>
                  <a:moveTo>
                    <a:pt x="101430" y="93333"/>
                  </a:moveTo>
                  <a:cubicBezTo>
                    <a:pt x="101156" y="94488"/>
                    <a:pt x="100727" y="95596"/>
                    <a:pt x="100156" y="96631"/>
                  </a:cubicBezTo>
                  <a:lnTo>
                    <a:pt x="101239" y="97239"/>
                  </a:lnTo>
                  <a:cubicBezTo>
                    <a:pt x="101870" y="96096"/>
                    <a:pt x="102346" y="94881"/>
                    <a:pt x="102632" y="93619"/>
                  </a:cubicBezTo>
                  <a:lnTo>
                    <a:pt x="101430" y="93333"/>
                  </a:lnTo>
                  <a:close/>
                  <a:moveTo>
                    <a:pt x="98024" y="99465"/>
                  </a:moveTo>
                  <a:cubicBezTo>
                    <a:pt x="97191" y="100310"/>
                    <a:pt x="96239" y="101025"/>
                    <a:pt x="95215" y="101608"/>
                  </a:cubicBezTo>
                  <a:lnTo>
                    <a:pt x="95822" y="102692"/>
                  </a:lnTo>
                  <a:cubicBezTo>
                    <a:pt x="96953" y="102061"/>
                    <a:pt x="97989" y="101263"/>
                    <a:pt x="98906" y="100346"/>
                  </a:cubicBezTo>
                  <a:lnTo>
                    <a:pt x="98024" y="99465"/>
                  </a:lnTo>
                  <a:close/>
                  <a:moveTo>
                    <a:pt x="66009" y="103239"/>
                  </a:moveTo>
                  <a:lnTo>
                    <a:pt x="66009" y="104478"/>
                  </a:lnTo>
                  <a:lnTo>
                    <a:pt x="69735" y="104478"/>
                  </a:lnTo>
                  <a:lnTo>
                    <a:pt x="69735" y="103239"/>
                  </a:lnTo>
                  <a:close/>
                  <a:moveTo>
                    <a:pt x="73462" y="103239"/>
                  </a:moveTo>
                  <a:lnTo>
                    <a:pt x="73462" y="104478"/>
                  </a:lnTo>
                  <a:lnTo>
                    <a:pt x="77189" y="104478"/>
                  </a:lnTo>
                  <a:lnTo>
                    <a:pt x="77189" y="103239"/>
                  </a:lnTo>
                  <a:close/>
                  <a:moveTo>
                    <a:pt x="80915" y="103239"/>
                  </a:moveTo>
                  <a:lnTo>
                    <a:pt x="80915" y="104478"/>
                  </a:lnTo>
                  <a:lnTo>
                    <a:pt x="84630" y="104478"/>
                  </a:lnTo>
                  <a:lnTo>
                    <a:pt x="84630" y="103239"/>
                  </a:lnTo>
                  <a:close/>
                  <a:moveTo>
                    <a:pt x="91917" y="102894"/>
                  </a:moveTo>
                  <a:cubicBezTo>
                    <a:pt x="90952" y="103120"/>
                    <a:pt x="89952" y="103239"/>
                    <a:pt x="88952" y="103239"/>
                  </a:cubicBezTo>
                  <a:lnTo>
                    <a:pt x="88357" y="103239"/>
                  </a:lnTo>
                  <a:lnTo>
                    <a:pt x="88357" y="104478"/>
                  </a:lnTo>
                  <a:lnTo>
                    <a:pt x="88952" y="104478"/>
                  </a:lnTo>
                  <a:cubicBezTo>
                    <a:pt x="90047" y="104478"/>
                    <a:pt x="91143" y="104359"/>
                    <a:pt x="92202" y="104109"/>
                  </a:cubicBezTo>
                  <a:lnTo>
                    <a:pt x="91917" y="102894"/>
                  </a:lnTo>
                  <a:close/>
                  <a:moveTo>
                    <a:pt x="62175" y="103644"/>
                  </a:moveTo>
                  <a:cubicBezTo>
                    <a:pt x="60913" y="103954"/>
                    <a:pt x="59698" y="104442"/>
                    <a:pt x="58567" y="105097"/>
                  </a:cubicBezTo>
                  <a:lnTo>
                    <a:pt x="59186" y="106168"/>
                  </a:lnTo>
                  <a:cubicBezTo>
                    <a:pt x="60210" y="105585"/>
                    <a:pt x="61317" y="105132"/>
                    <a:pt x="62472" y="104847"/>
                  </a:cubicBezTo>
                  <a:lnTo>
                    <a:pt x="62175" y="103644"/>
                  </a:lnTo>
                  <a:close/>
                  <a:moveTo>
                    <a:pt x="55495" y="107478"/>
                  </a:moveTo>
                  <a:cubicBezTo>
                    <a:pt x="54590" y="108407"/>
                    <a:pt x="53817" y="109454"/>
                    <a:pt x="53197" y="110597"/>
                  </a:cubicBezTo>
                  <a:lnTo>
                    <a:pt x="54293" y="111193"/>
                  </a:lnTo>
                  <a:cubicBezTo>
                    <a:pt x="54852" y="110145"/>
                    <a:pt x="55555" y="109193"/>
                    <a:pt x="56388" y="108335"/>
                  </a:cubicBezTo>
                  <a:lnTo>
                    <a:pt x="55495" y="107478"/>
                  </a:lnTo>
                  <a:close/>
                  <a:moveTo>
                    <a:pt x="51840" y="114241"/>
                  </a:moveTo>
                  <a:cubicBezTo>
                    <a:pt x="51626" y="115229"/>
                    <a:pt x="51507" y="116253"/>
                    <a:pt x="51507" y="117277"/>
                  </a:cubicBezTo>
                  <a:lnTo>
                    <a:pt x="51507" y="118075"/>
                  </a:lnTo>
                  <a:lnTo>
                    <a:pt x="52745" y="118075"/>
                  </a:lnTo>
                  <a:lnTo>
                    <a:pt x="52745" y="117277"/>
                  </a:lnTo>
                  <a:cubicBezTo>
                    <a:pt x="52745" y="116348"/>
                    <a:pt x="52852" y="115408"/>
                    <a:pt x="53055" y="114503"/>
                  </a:cubicBezTo>
                  <a:lnTo>
                    <a:pt x="51840" y="114241"/>
                  </a:lnTo>
                  <a:close/>
                  <a:moveTo>
                    <a:pt x="51507" y="121801"/>
                  </a:moveTo>
                  <a:lnTo>
                    <a:pt x="51507" y="125528"/>
                  </a:lnTo>
                  <a:lnTo>
                    <a:pt x="52757" y="125528"/>
                  </a:lnTo>
                  <a:lnTo>
                    <a:pt x="52757" y="121801"/>
                  </a:lnTo>
                  <a:close/>
                  <a:moveTo>
                    <a:pt x="51507" y="129243"/>
                  </a:moveTo>
                  <a:lnTo>
                    <a:pt x="51507" y="132969"/>
                  </a:lnTo>
                  <a:lnTo>
                    <a:pt x="52757" y="132969"/>
                  </a:lnTo>
                  <a:lnTo>
                    <a:pt x="52757" y="129243"/>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 name="Google Shape;426;p41"/>
          <p:cNvGrpSpPr/>
          <p:nvPr/>
        </p:nvGrpSpPr>
        <p:grpSpPr>
          <a:xfrm>
            <a:off x="6132850" y="3457900"/>
            <a:ext cx="2937800" cy="847500"/>
            <a:chOff x="5911375" y="3422825"/>
            <a:chExt cx="2937800" cy="847500"/>
          </a:xfrm>
        </p:grpSpPr>
        <p:grpSp>
          <p:nvGrpSpPr>
            <p:cNvPr id="427" name="Google Shape;427;p41"/>
            <p:cNvGrpSpPr/>
            <p:nvPr/>
          </p:nvGrpSpPr>
          <p:grpSpPr>
            <a:xfrm>
              <a:off x="5911375" y="3543988"/>
              <a:ext cx="567000" cy="567000"/>
              <a:chOff x="6604775" y="1679913"/>
              <a:chExt cx="567000" cy="567000"/>
            </a:xfrm>
          </p:grpSpPr>
          <p:sp>
            <p:nvSpPr>
              <p:cNvPr id="428" name="Google Shape;428;p41"/>
              <p:cNvSpPr/>
              <p:nvPr/>
            </p:nvSpPr>
            <p:spPr>
              <a:xfrm rot="2700000">
                <a:off x="6687810" y="1762948"/>
                <a:ext cx="400930" cy="400930"/>
              </a:xfrm>
              <a:prstGeom prst="teardrop">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1"/>
              <p:cNvSpPr/>
              <p:nvPr/>
            </p:nvSpPr>
            <p:spPr>
              <a:xfrm>
                <a:off x="6762521" y="1837683"/>
                <a:ext cx="251514" cy="251487"/>
              </a:xfrm>
              <a:custGeom>
                <a:rect b="b" l="l" r="r" t="t"/>
                <a:pathLst>
                  <a:path extrusionOk="0" h="9097" w="9098">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 name="Google Shape;430;p41"/>
            <p:cNvSpPr/>
            <p:nvPr/>
          </p:nvSpPr>
          <p:spPr>
            <a:xfrm>
              <a:off x="6719775" y="3422825"/>
              <a:ext cx="2129400" cy="8475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Poor population health </a:t>
              </a:r>
              <a:endParaRPr>
                <a:solidFill>
                  <a:srgbClr val="FFFFFF"/>
                </a:solidFill>
              </a:endParaRPr>
            </a:p>
          </p:txBody>
        </p:sp>
      </p:grpSp>
      <p:grpSp>
        <p:nvGrpSpPr>
          <p:cNvPr id="431" name="Google Shape;431;p41"/>
          <p:cNvGrpSpPr/>
          <p:nvPr/>
        </p:nvGrpSpPr>
        <p:grpSpPr>
          <a:xfrm>
            <a:off x="6154263" y="1972200"/>
            <a:ext cx="2845850" cy="1137900"/>
            <a:chOff x="5911375" y="1972200"/>
            <a:chExt cx="2845850" cy="1137900"/>
          </a:xfrm>
        </p:grpSpPr>
        <p:grpSp>
          <p:nvGrpSpPr>
            <p:cNvPr id="432" name="Google Shape;432;p41"/>
            <p:cNvGrpSpPr/>
            <p:nvPr/>
          </p:nvGrpSpPr>
          <p:grpSpPr>
            <a:xfrm>
              <a:off x="5911375" y="2257659"/>
              <a:ext cx="567000" cy="567000"/>
              <a:chOff x="6604775" y="1679913"/>
              <a:chExt cx="567000" cy="567000"/>
            </a:xfrm>
          </p:grpSpPr>
          <p:sp>
            <p:nvSpPr>
              <p:cNvPr id="433" name="Google Shape;433;p41"/>
              <p:cNvSpPr/>
              <p:nvPr/>
            </p:nvSpPr>
            <p:spPr>
              <a:xfrm rot="2700000">
                <a:off x="6687810" y="1762948"/>
                <a:ext cx="400930" cy="400930"/>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1"/>
              <p:cNvSpPr/>
              <p:nvPr/>
            </p:nvSpPr>
            <p:spPr>
              <a:xfrm>
                <a:off x="6762521" y="1837683"/>
                <a:ext cx="251514" cy="251487"/>
              </a:xfrm>
              <a:custGeom>
                <a:rect b="b" l="l" r="r" t="t"/>
                <a:pathLst>
                  <a:path extrusionOk="0" h="9097" w="9098">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 name="Google Shape;435;p41"/>
            <p:cNvSpPr/>
            <p:nvPr/>
          </p:nvSpPr>
          <p:spPr>
            <a:xfrm>
              <a:off x="6639525" y="1972200"/>
              <a:ext cx="2117700" cy="11379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Many have medical conditions and poor control</a:t>
              </a:r>
              <a:endParaRPr>
                <a:solidFill>
                  <a:srgbClr val="FFFFFF"/>
                </a:solidFill>
              </a:endParaRPr>
            </a:p>
          </p:txBody>
        </p:sp>
      </p:grpSp>
      <p:grpSp>
        <p:nvGrpSpPr>
          <p:cNvPr id="436" name="Google Shape;436;p41"/>
          <p:cNvGrpSpPr/>
          <p:nvPr/>
        </p:nvGrpSpPr>
        <p:grpSpPr>
          <a:xfrm>
            <a:off x="206625" y="2963980"/>
            <a:ext cx="2640825" cy="733420"/>
            <a:chOff x="591850" y="2900830"/>
            <a:chExt cx="2640825" cy="733420"/>
          </a:xfrm>
        </p:grpSpPr>
        <p:grpSp>
          <p:nvGrpSpPr>
            <p:cNvPr id="437" name="Google Shape;437;p41"/>
            <p:cNvGrpSpPr/>
            <p:nvPr/>
          </p:nvGrpSpPr>
          <p:grpSpPr>
            <a:xfrm rot="10800000">
              <a:off x="2665675" y="2900830"/>
              <a:ext cx="567000" cy="567000"/>
              <a:chOff x="6604775" y="1679913"/>
              <a:chExt cx="567000" cy="567000"/>
            </a:xfrm>
          </p:grpSpPr>
          <p:sp>
            <p:nvSpPr>
              <p:cNvPr id="438" name="Google Shape;438;p41"/>
              <p:cNvSpPr/>
              <p:nvPr/>
            </p:nvSpPr>
            <p:spPr>
              <a:xfrm rot="2700000">
                <a:off x="6687810" y="1762948"/>
                <a:ext cx="400930" cy="400930"/>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1"/>
              <p:cNvSpPr/>
              <p:nvPr/>
            </p:nvSpPr>
            <p:spPr>
              <a:xfrm>
                <a:off x="6762521" y="1837683"/>
                <a:ext cx="251514" cy="251487"/>
              </a:xfrm>
              <a:custGeom>
                <a:rect b="b" l="l" r="r" t="t"/>
                <a:pathLst>
                  <a:path extrusionOk="0" h="9097" w="9098">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0" name="Google Shape;440;p41"/>
            <p:cNvSpPr/>
            <p:nvPr/>
          </p:nvSpPr>
          <p:spPr>
            <a:xfrm>
              <a:off x="591850" y="2934050"/>
              <a:ext cx="1825200" cy="7002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Negative lifestyle habits</a:t>
              </a:r>
              <a:endParaRPr>
                <a:solidFill>
                  <a:srgbClr val="FFFFFF"/>
                </a:solidFill>
              </a:endParaRPr>
            </a:p>
          </p:txBody>
        </p:sp>
      </p:grpSp>
      <p:grpSp>
        <p:nvGrpSpPr>
          <p:cNvPr id="441" name="Google Shape;441;p41"/>
          <p:cNvGrpSpPr/>
          <p:nvPr/>
        </p:nvGrpSpPr>
        <p:grpSpPr>
          <a:xfrm>
            <a:off x="416575" y="1017850"/>
            <a:ext cx="3997865" cy="1346100"/>
            <a:chOff x="416575" y="1017850"/>
            <a:chExt cx="3997865" cy="1346100"/>
          </a:xfrm>
        </p:grpSpPr>
        <p:grpSp>
          <p:nvGrpSpPr>
            <p:cNvPr id="442" name="Google Shape;442;p41"/>
            <p:cNvGrpSpPr/>
            <p:nvPr/>
          </p:nvGrpSpPr>
          <p:grpSpPr>
            <a:xfrm rot="10800000">
              <a:off x="2665675" y="1614488"/>
              <a:ext cx="567000" cy="567000"/>
              <a:chOff x="8028600" y="1679913"/>
              <a:chExt cx="567000" cy="567000"/>
            </a:xfrm>
          </p:grpSpPr>
          <p:sp>
            <p:nvSpPr>
              <p:cNvPr id="443" name="Google Shape;443;p41"/>
              <p:cNvSpPr/>
              <p:nvPr/>
            </p:nvSpPr>
            <p:spPr>
              <a:xfrm rot="2700000">
                <a:off x="8111635" y="1762948"/>
                <a:ext cx="400930" cy="40093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444" name="Google Shape;444;p41"/>
              <p:cNvSpPr/>
              <p:nvPr/>
            </p:nvSpPr>
            <p:spPr>
              <a:xfrm>
                <a:off x="8186346" y="1837683"/>
                <a:ext cx="251514" cy="251487"/>
              </a:xfrm>
              <a:custGeom>
                <a:rect b="b" l="l" r="r" t="t"/>
                <a:pathLst>
                  <a:path extrusionOk="0" h="9097" w="9098">
                    <a:moveTo>
                      <a:pt x="4549" y="0"/>
                    </a:moveTo>
                    <a:cubicBezTo>
                      <a:pt x="2037" y="0"/>
                      <a:pt x="1" y="2036"/>
                      <a:pt x="1" y="4548"/>
                    </a:cubicBezTo>
                    <a:cubicBezTo>
                      <a:pt x="1" y="7060"/>
                      <a:pt x="2037" y="9096"/>
                      <a:pt x="4549" y="9096"/>
                    </a:cubicBezTo>
                    <a:cubicBezTo>
                      <a:pt x="7061" y="9096"/>
                      <a:pt x="9097" y="7060"/>
                      <a:pt x="9097" y="4548"/>
                    </a:cubicBezTo>
                    <a:cubicBezTo>
                      <a:pt x="9097" y="2036"/>
                      <a:pt x="7061" y="0"/>
                      <a:pt x="45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445" name="Google Shape;445;p41"/>
            <p:cNvSpPr/>
            <p:nvPr/>
          </p:nvSpPr>
          <p:spPr>
            <a:xfrm>
              <a:off x="416575" y="1017850"/>
              <a:ext cx="2068200" cy="13461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High blood pressure and high cholesterol are our biggest health problems</a:t>
              </a:r>
              <a:endParaRPr>
                <a:solidFill>
                  <a:srgbClr val="FFFFFF"/>
                </a:solidFill>
              </a:endParaRPr>
            </a:p>
          </p:txBody>
        </p:sp>
        <p:cxnSp>
          <p:nvCxnSpPr>
            <p:cNvPr id="446" name="Google Shape;446;p41"/>
            <p:cNvCxnSpPr>
              <a:stCxn id="443" idx="3"/>
            </p:cNvCxnSpPr>
            <p:nvPr/>
          </p:nvCxnSpPr>
          <p:spPr>
            <a:xfrm>
              <a:off x="3149640" y="1897988"/>
              <a:ext cx="1264800" cy="0"/>
            </a:xfrm>
            <a:prstGeom prst="straightConnector1">
              <a:avLst/>
            </a:prstGeom>
            <a:noFill/>
            <a:ln cap="flat" cmpd="sng" w="19050">
              <a:solidFill>
                <a:schemeClr val="accent1"/>
              </a:solidFill>
              <a:prstDash val="solid"/>
              <a:round/>
              <a:headEnd len="med" w="med"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6"/>
                                        </p:tgtEl>
                                        <p:attrNameLst>
                                          <p:attrName>style.visibility</p:attrName>
                                        </p:attrNameLst>
                                      </p:cBhvr>
                                      <p:to>
                                        <p:strVal val="visible"/>
                                      </p:to>
                                    </p:set>
                                    <p:animEffect filter="fade" transition="in">
                                      <p:cBhvr>
                                        <p:cTn dur="1000"/>
                                        <p:tgtEl>
                                          <p:spTgt spid="4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000"/>
                                        <p:tgtEl>
                                          <p:spTgt spid="4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1000"/>
                                        <p:tgtEl>
                                          <p:spTgt spid="4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000"/>
                                        <p:tgtEl>
                                          <p:spTgt spid="4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5"/>
          <p:cNvSpPr txBox="1"/>
          <p:nvPr>
            <p:ph type="title"/>
          </p:nvPr>
        </p:nvSpPr>
        <p:spPr>
          <a:xfrm>
            <a:off x="727650" y="5761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We analysed the dataset of 5191 residents who turned up for the health screenings</a:t>
            </a:r>
            <a:endParaRPr/>
          </a:p>
        </p:txBody>
      </p:sp>
      <p:pic>
        <p:nvPicPr>
          <p:cNvPr id="144" name="Google Shape;144;p15" title="Points scored"/>
          <p:cNvPicPr preferRelativeResize="0"/>
          <p:nvPr/>
        </p:nvPicPr>
        <p:blipFill>
          <a:blip r:embed="rId3">
            <a:alphaModFix/>
          </a:blip>
          <a:stretch>
            <a:fillRect/>
          </a:stretch>
        </p:blipFill>
        <p:spPr>
          <a:xfrm>
            <a:off x="1651275" y="1417975"/>
            <a:ext cx="5841444" cy="3611974"/>
          </a:xfrm>
          <a:prstGeom prst="rect">
            <a:avLst/>
          </a:prstGeom>
          <a:noFill/>
          <a:ln>
            <a:noFill/>
          </a:ln>
        </p:spPr>
      </p:pic>
      <p:sp>
        <p:nvSpPr>
          <p:cNvPr id="145" name="Google Shape;145;p15"/>
          <p:cNvSpPr/>
          <p:nvPr/>
        </p:nvSpPr>
        <p:spPr>
          <a:xfrm>
            <a:off x="535100" y="2875575"/>
            <a:ext cx="2027225" cy="1696914"/>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200">
                <a:solidFill>
                  <a:srgbClr val="FFFFFF"/>
                </a:solidFill>
                <a:latin typeface="Fira Sans Extra Condensed Medium"/>
                <a:ea typeface="Fira Sans Extra Condensed Medium"/>
                <a:cs typeface="Fira Sans Extra Condensed Medium"/>
                <a:sym typeface="Fira Sans Extra Condensed Medium"/>
              </a:rPr>
              <a:t>Almost 1 out</a:t>
            </a:r>
            <a:r>
              <a:rPr lang="en" sz="2200">
                <a:solidFill>
                  <a:srgbClr val="FFFFFF"/>
                </a:solidFill>
                <a:latin typeface="Fira Sans Extra Condensed Medium"/>
                <a:ea typeface="Fira Sans Extra Condensed Medium"/>
                <a:cs typeface="Fira Sans Extra Condensed Medium"/>
                <a:sym typeface="Fira Sans Extra Condensed Medium"/>
              </a:rPr>
              <a:t> of 4 residents did not attend the health screening.</a:t>
            </a:r>
            <a:endParaRPr sz="1900"/>
          </a:p>
        </p:txBody>
      </p:sp>
    </p:spTree>
  </p:cSld>
  <p:clrMapOvr>
    <a:masterClrMapping/>
  </p:clrMapOvr>
  <mc:AlternateContent>
    <mc:Choice Requires="p14">
      <p:transition spd="slow" p14:dur="700">
        <p14:prism dir="l"/>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2"/>
          <p:cNvSpPr txBox="1"/>
          <p:nvPr>
            <p:ph type="title"/>
          </p:nvPr>
        </p:nvSpPr>
        <p:spPr>
          <a:xfrm>
            <a:off x="545350" y="116975"/>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Uncovering possible underlying factors - overweight</a:t>
            </a:r>
            <a:endParaRPr/>
          </a:p>
        </p:txBody>
      </p:sp>
      <p:sp>
        <p:nvSpPr>
          <p:cNvPr id="452" name="Google Shape;452;p42"/>
          <p:cNvSpPr txBox="1"/>
          <p:nvPr>
            <p:ph idx="1" type="body"/>
          </p:nvPr>
        </p:nvSpPr>
        <p:spPr>
          <a:xfrm>
            <a:off x="340150" y="3715700"/>
            <a:ext cx="6400800" cy="12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2"/>
              </a:solidFill>
            </a:endParaRPr>
          </a:p>
          <a:p>
            <a:pPr indent="0" lvl="0" marL="0" rtl="0" algn="l">
              <a:spcBef>
                <a:spcPts val="1600"/>
              </a:spcBef>
              <a:spcAft>
                <a:spcPts val="1600"/>
              </a:spcAft>
              <a:buNone/>
            </a:pPr>
            <a:r>
              <a:rPr lang="en" sz="1200">
                <a:solidFill>
                  <a:srgbClr val="000000"/>
                </a:solidFill>
              </a:rPr>
              <a:t>I</a:t>
            </a:r>
            <a:r>
              <a:rPr lang="en" sz="1200">
                <a:solidFill>
                  <a:srgbClr val="000000"/>
                </a:solidFill>
              </a:rPr>
              <a:t>n order to deal with the issue of overweight, we can work on improving exercise and diets habits since these are what the participants have issues with, especially since diet is highly correlated with health.</a:t>
            </a:r>
            <a:endParaRPr sz="1600">
              <a:solidFill>
                <a:schemeClr val="dk2"/>
              </a:solidFill>
            </a:endParaRPr>
          </a:p>
        </p:txBody>
      </p:sp>
      <p:pic>
        <p:nvPicPr>
          <p:cNvPr id="453" name="Google Shape;453;p42"/>
          <p:cNvPicPr preferRelativeResize="0"/>
          <p:nvPr/>
        </p:nvPicPr>
        <p:blipFill>
          <a:blip r:embed="rId3">
            <a:alphaModFix/>
          </a:blip>
          <a:stretch>
            <a:fillRect/>
          </a:stretch>
        </p:blipFill>
        <p:spPr>
          <a:xfrm>
            <a:off x="7155475" y="3687250"/>
            <a:ext cx="1592675" cy="1303700"/>
          </a:xfrm>
          <a:prstGeom prst="rect">
            <a:avLst/>
          </a:prstGeom>
          <a:noFill/>
          <a:ln>
            <a:noFill/>
          </a:ln>
        </p:spPr>
      </p:pic>
      <p:pic>
        <p:nvPicPr>
          <p:cNvPr id="454" name="Google Shape;454;p42"/>
          <p:cNvPicPr preferRelativeResize="0"/>
          <p:nvPr/>
        </p:nvPicPr>
        <p:blipFill>
          <a:blip r:embed="rId4">
            <a:alphaModFix/>
          </a:blip>
          <a:stretch>
            <a:fillRect/>
          </a:stretch>
        </p:blipFill>
        <p:spPr>
          <a:xfrm>
            <a:off x="30125" y="730738"/>
            <a:ext cx="3092619" cy="2906398"/>
          </a:xfrm>
          <a:prstGeom prst="rect">
            <a:avLst/>
          </a:prstGeom>
          <a:noFill/>
          <a:ln>
            <a:noFill/>
          </a:ln>
        </p:spPr>
      </p:pic>
      <p:pic>
        <p:nvPicPr>
          <p:cNvPr id="455" name="Google Shape;455;p42"/>
          <p:cNvPicPr preferRelativeResize="0"/>
          <p:nvPr/>
        </p:nvPicPr>
        <p:blipFill>
          <a:blip r:embed="rId5">
            <a:alphaModFix/>
          </a:blip>
          <a:stretch>
            <a:fillRect/>
          </a:stretch>
        </p:blipFill>
        <p:spPr>
          <a:xfrm>
            <a:off x="4572000" y="730737"/>
            <a:ext cx="3200200" cy="2906401"/>
          </a:xfrm>
          <a:prstGeom prst="rect">
            <a:avLst/>
          </a:prstGeom>
          <a:noFill/>
          <a:ln>
            <a:noFill/>
          </a:ln>
        </p:spPr>
      </p:pic>
      <p:sp>
        <p:nvSpPr>
          <p:cNvPr id="456" name="Google Shape;456;p42"/>
          <p:cNvSpPr/>
          <p:nvPr/>
        </p:nvSpPr>
        <p:spPr>
          <a:xfrm>
            <a:off x="3122750" y="730750"/>
            <a:ext cx="1443835" cy="1380904"/>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Extra Condensed Medium"/>
                <a:ea typeface="Fira Sans Extra Condensed Medium"/>
                <a:cs typeface="Fira Sans Extra Condensed Medium"/>
                <a:sym typeface="Fira Sans Extra Condensed Medium"/>
              </a:rPr>
              <a:t>Higher proportion of overweight people in those who have high cholesterol</a:t>
            </a:r>
            <a:endParaRPr sz="1600"/>
          </a:p>
        </p:txBody>
      </p:sp>
      <p:sp>
        <p:nvSpPr>
          <p:cNvPr id="457" name="Google Shape;457;p42"/>
          <p:cNvSpPr/>
          <p:nvPr/>
        </p:nvSpPr>
        <p:spPr>
          <a:xfrm>
            <a:off x="7700175" y="730750"/>
            <a:ext cx="1443835" cy="1380904"/>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Extra Condensed Medium"/>
                <a:ea typeface="Fira Sans Extra Condensed Medium"/>
                <a:cs typeface="Fira Sans Extra Condensed Medium"/>
                <a:sym typeface="Fira Sans Extra Condensed Medium"/>
              </a:rPr>
              <a:t>Higher proportion of overweight people in those who have high blood pressure</a:t>
            </a:r>
            <a:endParaRPr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43"/>
          <p:cNvPicPr preferRelativeResize="0"/>
          <p:nvPr/>
        </p:nvPicPr>
        <p:blipFill>
          <a:blip r:embed="rId3">
            <a:alphaModFix/>
          </a:blip>
          <a:stretch>
            <a:fillRect/>
          </a:stretch>
        </p:blipFill>
        <p:spPr>
          <a:xfrm>
            <a:off x="7821750" y="2982250"/>
            <a:ext cx="877225" cy="877225"/>
          </a:xfrm>
          <a:prstGeom prst="rect">
            <a:avLst/>
          </a:prstGeom>
          <a:noFill/>
          <a:ln>
            <a:noFill/>
          </a:ln>
        </p:spPr>
      </p:pic>
      <p:pic>
        <p:nvPicPr>
          <p:cNvPr id="463" name="Google Shape;463;p43"/>
          <p:cNvPicPr preferRelativeResize="0"/>
          <p:nvPr/>
        </p:nvPicPr>
        <p:blipFill>
          <a:blip r:embed="rId4">
            <a:alphaModFix/>
          </a:blip>
          <a:stretch>
            <a:fillRect/>
          </a:stretch>
        </p:blipFill>
        <p:spPr>
          <a:xfrm>
            <a:off x="7595899" y="1774425"/>
            <a:ext cx="1583202" cy="1290725"/>
          </a:xfrm>
          <a:prstGeom prst="rect">
            <a:avLst/>
          </a:prstGeom>
          <a:noFill/>
          <a:ln>
            <a:noFill/>
          </a:ln>
        </p:spPr>
      </p:pic>
      <p:pic>
        <p:nvPicPr>
          <p:cNvPr id="464" name="Google Shape;464;p43"/>
          <p:cNvPicPr preferRelativeResize="0"/>
          <p:nvPr/>
        </p:nvPicPr>
        <p:blipFill>
          <a:blip r:embed="rId5">
            <a:alphaModFix/>
          </a:blip>
          <a:stretch>
            <a:fillRect/>
          </a:stretch>
        </p:blipFill>
        <p:spPr>
          <a:xfrm>
            <a:off x="7536502" y="3930040"/>
            <a:ext cx="1362200" cy="943460"/>
          </a:xfrm>
          <a:prstGeom prst="rect">
            <a:avLst/>
          </a:prstGeom>
          <a:noFill/>
          <a:ln>
            <a:noFill/>
          </a:ln>
        </p:spPr>
      </p:pic>
      <p:grpSp>
        <p:nvGrpSpPr>
          <p:cNvPr id="465" name="Google Shape;465;p43"/>
          <p:cNvGrpSpPr/>
          <p:nvPr/>
        </p:nvGrpSpPr>
        <p:grpSpPr>
          <a:xfrm>
            <a:off x="976200" y="88913"/>
            <a:ext cx="7039500" cy="4661728"/>
            <a:chOff x="1394300" y="572456"/>
            <a:chExt cx="7039500" cy="4585156"/>
          </a:xfrm>
        </p:grpSpPr>
        <p:grpSp>
          <p:nvGrpSpPr>
            <p:cNvPr id="466" name="Google Shape;466;p43"/>
            <p:cNvGrpSpPr/>
            <p:nvPr/>
          </p:nvGrpSpPr>
          <p:grpSpPr>
            <a:xfrm>
              <a:off x="4716859" y="572456"/>
              <a:ext cx="394391" cy="510029"/>
              <a:chOff x="6650684" y="1399306"/>
              <a:chExt cx="394391" cy="510029"/>
            </a:xfrm>
          </p:grpSpPr>
          <p:sp>
            <p:nvSpPr>
              <p:cNvPr id="467" name="Google Shape;467;p43"/>
              <p:cNvSpPr/>
              <p:nvPr/>
            </p:nvSpPr>
            <p:spPr>
              <a:xfrm>
                <a:off x="6793479" y="1732991"/>
                <a:ext cx="108800" cy="108822"/>
              </a:xfrm>
              <a:custGeom>
                <a:rect b="b" l="l" r="r" t="t"/>
                <a:pathLst>
                  <a:path extrusionOk="0" h="5109" w="5108">
                    <a:moveTo>
                      <a:pt x="2548" y="0"/>
                    </a:moveTo>
                    <a:cubicBezTo>
                      <a:pt x="1143" y="0"/>
                      <a:pt x="0" y="1143"/>
                      <a:pt x="0" y="2560"/>
                    </a:cubicBezTo>
                    <a:cubicBezTo>
                      <a:pt x="0" y="3965"/>
                      <a:pt x="1143" y="5108"/>
                      <a:pt x="2548" y="5108"/>
                    </a:cubicBezTo>
                    <a:cubicBezTo>
                      <a:pt x="3965" y="5108"/>
                      <a:pt x="5108" y="3965"/>
                      <a:pt x="5108" y="2560"/>
                    </a:cubicBezTo>
                    <a:cubicBezTo>
                      <a:pt x="5108" y="1143"/>
                      <a:pt x="3965" y="0"/>
                      <a:pt x="2548" y="0"/>
                    </a:cubicBez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3"/>
              <p:cNvSpPr/>
              <p:nvPr/>
            </p:nvSpPr>
            <p:spPr>
              <a:xfrm>
                <a:off x="6650684" y="1399306"/>
                <a:ext cx="394391" cy="510029"/>
              </a:xfrm>
              <a:custGeom>
                <a:rect b="b" l="l" r="r" t="t"/>
                <a:pathLst>
                  <a:path extrusionOk="0" h="23945" w="18516">
                    <a:moveTo>
                      <a:pt x="9657" y="5335"/>
                    </a:moveTo>
                    <a:lnTo>
                      <a:pt x="9693" y="5882"/>
                    </a:lnTo>
                    <a:lnTo>
                      <a:pt x="9847" y="7954"/>
                    </a:lnTo>
                    <a:lnTo>
                      <a:pt x="10074" y="10990"/>
                    </a:lnTo>
                    <a:lnTo>
                      <a:pt x="9228" y="11812"/>
                    </a:lnTo>
                    <a:lnTo>
                      <a:pt x="8442" y="10990"/>
                    </a:lnTo>
                    <a:lnTo>
                      <a:pt x="8669" y="7954"/>
                    </a:lnTo>
                    <a:lnTo>
                      <a:pt x="8823" y="5882"/>
                    </a:lnTo>
                    <a:lnTo>
                      <a:pt x="8859" y="5335"/>
                    </a:lnTo>
                    <a:close/>
                    <a:moveTo>
                      <a:pt x="1" y="1"/>
                    </a:moveTo>
                    <a:cubicBezTo>
                      <a:pt x="465" y="3120"/>
                      <a:pt x="2466" y="5728"/>
                      <a:pt x="5204" y="7049"/>
                    </a:cubicBezTo>
                    <a:lnTo>
                      <a:pt x="5204" y="15622"/>
                    </a:lnTo>
                    <a:lnTo>
                      <a:pt x="6168" y="15622"/>
                    </a:lnTo>
                    <a:lnTo>
                      <a:pt x="6168" y="23944"/>
                    </a:lnTo>
                    <a:lnTo>
                      <a:pt x="8514" y="23944"/>
                    </a:lnTo>
                    <a:lnTo>
                      <a:pt x="8514" y="15622"/>
                    </a:lnTo>
                    <a:lnTo>
                      <a:pt x="10002" y="15622"/>
                    </a:lnTo>
                    <a:lnTo>
                      <a:pt x="10002" y="23944"/>
                    </a:lnTo>
                    <a:lnTo>
                      <a:pt x="12348" y="23944"/>
                    </a:lnTo>
                    <a:lnTo>
                      <a:pt x="12348" y="15622"/>
                    </a:lnTo>
                    <a:lnTo>
                      <a:pt x="13312" y="15622"/>
                    </a:lnTo>
                    <a:lnTo>
                      <a:pt x="13312" y="7049"/>
                    </a:lnTo>
                    <a:cubicBezTo>
                      <a:pt x="16051" y="5728"/>
                      <a:pt x="18051" y="3120"/>
                      <a:pt x="18515" y="1"/>
                    </a:cubicBezTo>
                    <a:lnTo>
                      <a:pt x="16396" y="1"/>
                    </a:lnTo>
                    <a:cubicBezTo>
                      <a:pt x="15991" y="2084"/>
                      <a:pt x="14705" y="3846"/>
                      <a:pt x="12931" y="4894"/>
                    </a:cubicBezTo>
                    <a:cubicBezTo>
                      <a:pt x="12514" y="4215"/>
                      <a:pt x="11752" y="3751"/>
                      <a:pt x="10895" y="3751"/>
                    </a:cubicBezTo>
                    <a:lnTo>
                      <a:pt x="10074" y="3751"/>
                    </a:lnTo>
                    <a:lnTo>
                      <a:pt x="9657" y="4870"/>
                    </a:lnTo>
                    <a:lnTo>
                      <a:pt x="8859" y="4870"/>
                    </a:lnTo>
                    <a:lnTo>
                      <a:pt x="8442" y="3751"/>
                    </a:lnTo>
                    <a:lnTo>
                      <a:pt x="7621" y="3751"/>
                    </a:lnTo>
                    <a:cubicBezTo>
                      <a:pt x="6752" y="3751"/>
                      <a:pt x="5990" y="4215"/>
                      <a:pt x="5573" y="4894"/>
                    </a:cubicBezTo>
                    <a:cubicBezTo>
                      <a:pt x="3811" y="3846"/>
                      <a:pt x="2525" y="2084"/>
                      <a:pt x="2120" y="1"/>
                    </a:cubicBez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69" name="Google Shape;469;p43"/>
            <p:cNvCxnSpPr/>
            <p:nvPr/>
          </p:nvCxnSpPr>
          <p:spPr>
            <a:xfrm flipH="1">
              <a:off x="4912400" y="1700325"/>
              <a:ext cx="3300" cy="1125000"/>
            </a:xfrm>
            <a:prstGeom prst="straightConnector1">
              <a:avLst/>
            </a:prstGeom>
            <a:noFill/>
            <a:ln cap="flat" cmpd="sng" w="9525">
              <a:solidFill>
                <a:srgbClr val="3C78D8"/>
              </a:solidFill>
              <a:prstDash val="solid"/>
              <a:round/>
              <a:headEnd len="med" w="med" type="none"/>
              <a:tailEnd len="med" w="med" type="none"/>
            </a:ln>
          </p:spPr>
        </p:cxnSp>
        <p:sp>
          <p:nvSpPr>
            <p:cNvPr id="470" name="Google Shape;470;p43"/>
            <p:cNvSpPr/>
            <p:nvPr/>
          </p:nvSpPr>
          <p:spPr>
            <a:xfrm>
              <a:off x="1394300" y="961475"/>
              <a:ext cx="7039500" cy="1016400"/>
            </a:xfrm>
            <a:prstGeom prst="roundRect">
              <a:avLst>
                <a:gd fmla="val 16667" name="adj"/>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800">
                  <a:solidFill>
                    <a:schemeClr val="lt1"/>
                  </a:solidFill>
                  <a:latin typeface="Fira Sans Extra Condensed Medium"/>
                  <a:ea typeface="Fira Sans Extra Condensed Medium"/>
                  <a:cs typeface="Fira Sans Extra Condensed Medium"/>
                  <a:sym typeface="Fira Sans Extra Condensed Medium"/>
                </a:rPr>
                <a:t>Multi-pronged strategy to tackle overweight by utilising HPB’s app</a:t>
              </a:r>
              <a:endParaRPr sz="2400">
                <a:solidFill>
                  <a:schemeClr val="lt1"/>
                </a:solidFill>
              </a:endParaRPr>
            </a:p>
          </p:txBody>
        </p:sp>
        <p:sp>
          <p:nvSpPr>
            <p:cNvPr id="471" name="Google Shape;471;p43"/>
            <p:cNvSpPr txBox="1"/>
            <p:nvPr/>
          </p:nvSpPr>
          <p:spPr>
            <a:xfrm>
              <a:off x="1470350" y="2931612"/>
              <a:ext cx="6592800" cy="222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Fira Sans Extra Condensed"/>
                  <a:ea typeface="Fira Sans Extra Condensed"/>
                  <a:cs typeface="Fira Sans Extra Condensed"/>
                  <a:sym typeface="Fira Sans Extra Condensed"/>
                </a:rPr>
                <a:t>MULTI-PRONGED STRATEGY</a:t>
              </a:r>
              <a:endParaRPr b="1">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100">
                <a:solidFill>
                  <a:schemeClr val="dk1"/>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a:solidFill>
                    <a:schemeClr val="dk1"/>
                  </a:solidFill>
                  <a:latin typeface="Fira Sans Extra Condensed"/>
                  <a:ea typeface="Fira Sans Extra Condensed"/>
                  <a:cs typeface="Fira Sans Extra Condensed"/>
                  <a:sym typeface="Fira Sans Extra Condensed"/>
                </a:rPr>
                <a:t>Raising awareness</a:t>
              </a:r>
              <a:r>
                <a:rPr lang="en">
                  <a:solidFill>
                    <a:schemeClr val="dk1"/>
                  </a:solidFill>
                  <a:latin typeface="Fira Sans Extra Condensed"/>
                  <a:ea typeface="Fira Sans Extra Condensed"/>
                  <a:cs typeface="Fira Sans Extra Condensed"/>
                  <a:sym typeface="Fira Sans Extra Condensed"/>
                </a:rPr>
                <a:t> about healthier habits</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Promote these ideas through </a:t>
              </a:r>
              <a:r>
                <a:rPr b="1" lang="en">
                  <a:solidFill>
                    <a:schemeClr val="dk1"/>
                  </a:solidFill>
                  <a:latin typeface="Fira Sans Extra Condensed"/>
                  <a:ea typeface="Fira Sans Extra Condensed"/>
                  <a:cs typeface="Fira Sans Extra Condensed"/>
                  <a:sym typeface="Fira Sans Extra Condensed"/>
                </a:rPr>
                <a:t>campaigns</a:t>
              </a:r>
              <a:r>
                <a:rPr lang="en">
                  <a:solidFill>
                    <a:schemeClr val="dk1"/>
                  </a:solidFill>
                  <a:latin typeface="Fira Sans Extra Condensed"/>
                  <a:ea typeface="Fira Sans Extra Condensed"/>
                  <a:cs typeface="Fira Sans Extra Condensed"/>
                  <a:sym typeface="Fira Sans Extra Condensed"/>
                </a:rPr>
                <a:t> like HPB’s Eat, Drink Shop Healthy campaign </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Increase advertisements exposure </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Clr>
                  <a:schemeClr val="dk1"/>
                </a:buClr>
                <a:buSzPts val="1100"/>
                <a:buFont typeface="Arial"/>
                <a:buNone/>
              </a:pPr>
              <a:r>
                <a:rPr b="1" lang="en">
                  <a:solidFill>
                    <a:schemeClr val="dk1"/>
                  </a:solidFill>
                  <a:latin typeface="Fira Sans Extra Condensed"/>
                  <a:ea typeface="Fira Sans Extra Condensed"/>
                  <a:cs typeface="Fira Sans Extra Condensed"/>
                  <a:sym typeface="Fira Sans Extra Condensed"/>
                </a:rPr>
                <a:t>Incentivising </a:t>
              </a:r>
              <a:r>
                <a:rPr lang="en">
                  <a:solidFill>
                    <a:schemeClr val="dk1"/>
                  </a:solidFill>
                  <a:latin typeface="Fira Sans Extra Condensed"/>
                  <a:ea typeface="Fira Sans Extra Condensed"/>
                  <a:cs typeface="Fira Sans Extra Condensed"/>
                  <a:sym typeface="Fira Sans Extra Condensed"/>
                </a:rPr>
                <a:t>to adopt healthier habits</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Rewards through HPB Healthy 365 App</a:t>
              </a:r>
              <a:endParaRPr>
                <a:solidFill>
                  <a:schemeClr val="dk1"/>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Fira Sans Extra Condensed"/>
                <a:buChar char="●"/>
              </a:pPr>
              <a:r>
                <a:rPr lang="en">
                  <a:solidFill>
                    <a:schemeClr val="dk1"/>
                  </a:solidFill>
                  <a:latin typeface="Fira Sans Extra Condensed"/>
                  <a:ea typeface="Fira Sans Extra Condensed"/>
                  <a:cs typeface="Fira Sans Extra Condensed"/>
                  <a:sym typeface="Fira Sans Extra Condensed"/>
                </a:rPr>
                <a:t>Introduce smart watches to better understand their health data over time and incentivise residents to take charge of their health. </a:t>
              </a:r>
              <a:endParaRPr>
                <a:solidFill>
                  <a:schemeClr val="dk1"/>
                </a:solidFill>
                <a:latin typeface="Fira Sans Extra Condensed"/>
                <a:ea typeface="Fira Sans Extra Condensed"/>
                <a:cs typeface="Fira Sans Extra Condensed"/>
                <a:sym typeface="Fira Sans Extra Condensed"/>
              </a:endParaRPr>
            </a:p>
            <a:p>
              <a:pPr indent="0" lvl="0" marL="457200" rtl="0" algn="l">
                <a:spcBef>
                  <a:spcPts val="0"/>
                </a:spcBef>
                <a:spcAft>
                  <a:spcPts val="0"/>
                </a:spcAft>
                <a:buNone/>
              </a:pPr>
              <a:r>
                <a:t/>
              </a:r>
              <a:endParaRPr>
                <a:solidFill>
                  <a:schemeClr val="dk1"/>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a:solidFill>
                    <a:schemeClr val="dk1"/>
                  </a:solidFill>
                  <a:latin typeface="Fira Sans Extra Condensed"/>
                  <a:ea typeface="Fira Sans Extra Condensed"/>
                  <a:cs typeface="Fira Sans Extra Condensed"/>
                  <a:sym typeface="Fira Sans Extra Condensed"/>
                </a:rPr>
                <a:t>Possible Alternative:</a:t>
              </a:r>
              <a:endParaRPr>
                <a:solidFill>
                  <a:schemeClr val="dk1"/>
                </a:solidFill>
                <a:latin typeface="Fira Sans Extra Condensed"/>
                <a:ea typeface="Fira Sans Extra Condensed"/>
                <a:cs typeface="Fira Sans Extra Condensed"/>
                <a:sym typeface="Fira Sans Extra Condensed"/>
              </a:endParaRPr>
            </a:p>
            <a:p>
              <a:pPr indent="-311150" lvl="0" marL="457200" rtl="0" algn="l">
                <a:lnSpc>
                  <a:spcPct val="115000"/>
                </a:lnSpc>
                <a:spcBef>
                  <a:spcPts val="0"/>
                </a:spcBef>
                <a:spcAft>
                  <a:spcPts val="0"/>
                </a:spcAft>
                <a:buClr>
                  <a:schemeClr val="dk1"/>
                </a:buClr>
                <a:buSzPts val="1300"/>
                <a:buFont typeface="Fira Sans Extra Condensed"/>
                <a:buChar char="●"/>
              </a:pPr>
              <a:r>
                <a:rPr lang="en" sz="1300">
                  <a:solidFill>
                    <a:schemeClr val="dk1"/>
                  </a:solidFill>
                  <a:latin typeface="Fira Sans Extra Condensed"/>
                  <a:ea typeface="Fira Sans Extra Condensed"/>
                  <a:cs typeface="Fira Sans Extra Condensed"/>
                  <a:sym typeface="Fira Sans Extra Condensed"/>
                </a:rPr>
                <a:t>Tailor screenings to focus on most important conditions</a:t>
              </a:r>
              <a:endParaRPr sz="1300">
                <a:solidFill>
                  <a:schemeClr val="dk1"/>
                </a:solidFill>
                <a:latin typeface="Fira Sans Extra Condensed"/>
                <a:ea typeface="Fira Sans Extra Condensed"/>
                <a:cs typeface="Fira Sans Extra Condensed"/>
                <a:sym typeface="Fira Sans Extra Condensed"/>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ctr">
                <a:spcBef>
                  <a:spcPts val="0"/>
                </a:spcBef>
                <a:spcAft>
                  <a:spcPts val="0"/>
                </a:spcAft>
                <a:buNone/>
              </a:pPr>
              <a:r>
                <a:t/>
              </a:r>
              <a:endParaRPr sz="1200">
                <a:latin typeface="Roboto"/>
                <a:ea typeface="Roboto"/>
                <a:cs typeface="Roboto"/>
                <a:sym typeface="Roboto"/>
              </a:endParaRPr>
            </a:p>
          </p:txBody>
        </p:sp>
      </p:grpSp>
      <p:sp>
        <p:nvSpPr>
          <p:cNvPr id="472" name="Google Shape;472;p43"/>
          <p:cNvSpPr/>
          <p:nvPr/>
        </p:nvSpPr>
        <p:spPr>
          <a:xfrm>
            <a:off x="4441554" y="32791"/>
            <a:ext cx="108800" cy="108822"/>
          </a:xfrm>
          <a:custGeom>
            <a:rect b="b" l="l" r="r" t="t"/>
            <a:pathLst>
              <a:path extrusionOk="0" h="5109" w="5108">
                <a:moveTo>
                  <a:pt x="2548" y="0"/>
                </a:moveTo>
                <a:cubicBezTo>
                  <a:pt x="1143" y="0"/>
                  <a:pt x="0" y="1143"/>
                  <a:pt x="0" y="2560"/>
                </a:cubicBezTo>
                <a:cubicBezTo>
                  <a:pt x="0" y="3965"/>
                  <a:pt x="1143" y="5108"/>
                  <a:pt x="2548" y="5108"/>
                </a:cubicBezTo>
                <a:cubicBezTo>
                  <a:pt x="3965" y="5108"/>
                  <a:pt x="5108" y="3965"/>
                  <a:pt x="5108" y="2560"/>
                </a:cubicBezTo>
                <a:cubicBezTo>
                  <a:pt x="5108" y="1143"/>
                  <a:pt x="3965" y="0"/>
                  <a:pt x="2548" y="0"/>
                </a:cubicBezTo>
                <a:close/>
              </a:path>
            </a:pathLst>
          </a:custGeom>
          <a:solidFill>
            <a:srgbClr val="3C7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3" name="Google Shape;473;p43"/>
          <p:cNvPicPr preferRelativeResize="0"/>
          <p:nvPr/>
        </p:nvPicPr>
        <p:blipFill>
          <a:blip r:embed="rId6">
            <a:alphaModFix/>
          </a:blip>
          <a:stretch>
            <a:fillRect/>
          </a:stretch>
        </p:blipFill>
        <p:spPr>
          <a:xfrm>
            <a:off x="4441550" y="1566025"/>
            <a:ext cx="108800" cy="877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grpSp>
        <p:nvGrpSpPr>
          <p:cNvPr id="478" name="Google Shape;478;p44"/>
          <p:cNvGrpSpPr/>
          <p:nvPr/>
        </p:nvGrpSpPr>
        <p:grpSpPr>
          <a:xfrm>
            <a:off x="500840" y="1134442"/>
            <a:ext cx="2176504" cy="3252831"/>
            <a:chOff x="710275" y="1325475"/>
            <a:chExt cx="1659300" cy="2862400"/>
          </a:xfrm>
        </p:grpSpPr>
        <p:cxnSp>
          <p:nvCxnSpPr>
            <p:cNvPr id="479" name="Google Shape;479;p44"/>
            <p:cNvCxnSpPr>
              <a:stCxn id="480" idx="0"/>
            </p:cNvCxnSpPr>
            <p:nvPr/>
          </p:nvCxnSpPr>
          <p:spPr>
            <a:xfrm>
              <a:off x="1539925" y="1806675"/>
              <a:ext cx="0" cy="843000"/>
            </a:xfrm>
            <a:prstGeom prst="straightConnector1">
              <a:avLst/>
            </a:prstGeom>
            <a:noFill/>
            <a:ln cap="flat" cmpd="sng" w="9525">
              <a:solidFill>
                <a:srgbClr val="000000"/>
              </a:solidFill>
              <a:prstDash val="dash"/>
              <a:round/>
              <a:headEnd len="med" w="med" type="none"/>
              <a:tailEnd len="med" w="med" type="none"/>
            </a:ln>
          </p:spPr>
        </p:cxnSp>
        <p:sp>
          <p:nvSpPr>
            <p:cNvPr id="480" name="Google Shape;480;p44"/>
            <p:cNvSpPr/>
            <p:nvPr/>
          </p:nvSpPr>
          <p:spPr>
            <a:xfrm rot="10800000">
              <a:off x="1299325" y="1325475"/>
              <a:ext cx="481200" cy="481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4"/>
            <p:cNvSpPr txBox="1"/>
            <p:nvPr/>
          </p:nvSpPr>
          <p:spPr>
            <a:xfrm>
              <a:off x="736525" y="3454375"/>
              <a:ext cx="1606800" cy="73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Fira Sans Extra Condensed"/>
                  <a:ea typeface="Fira Sans Extra Condensed"/>
                  <a:cs typeface="Fira Sans Extra Condensed"/>
                  <a:sym typeface="Fira Sans Extra Condensed"/>
                </a:rPr>
                <a:t>Better exercise and diet</a:t>
              </a:r>
              <a:endParaRPr sz="1200">
                <a:latin typeface="Fira Sans Extra Condensed"/>
                <a:ea typeface="Fira Sans Extra Condensed"/>
                <a:cs typeface="Fira Sans Extra Condensed"/>
                <a:sym typeface="Fira Sans Extra Condensed"/>
              </a:endParaRPr>
            </a:p>
          </p:txBody>
        </p:sp>
        <p:sp>
          <p:nvSpPr>
            <p:cNvPr id="482" name="Google Shape;482;p44"/>
            <p:cNvSpPr/>
            <p:nvPr/>
          </p:nvSpPr>
          <p:spPr>
            <a:xfrm>
              <a:off x="710275" y="2500575"/>
              <a:ext cx="1659300" cy="800400"/>
            </a:xfrm>
            <a:prstGeom prst="notchedRightArrow">
              <a:avLst>
                <a:gd fmla="val 74710" name="adj1"/>
                <a:gd fmla="val 51726"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a:solidFill>
                    <a:schemeClr val="lt1"/>
                  </a:solidFill>
                  <a:latin typeface="Fira Sans Extra Condensed Medium"/>
                  <a:ea typeface="Fira Sans Extra Condensed Medium"/>
                  <a:cs typeface="Fira Sans Extra Condensed Medium"/>
                  <a:sym typeface="Fira Sans Extra Condensed Medium"/>
                </a:rPr>
                <a:t>Healthier</a:t>
              </a:r>
              <a:endParaRPr sz="1700">
                <a:solidFill>
                  <a:schemeClr val="lt1"/>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Clr>
                  <a:schemeClr val="dk1"/>
                </a:buClr>
                <a:buSzPts val="1100"/>
                <a:buFont typeface="Arial"/>
                <a:buNone/>
              </a:pPr>
              <a:r>
                <a:rPr lang="en" sz="1700">
                  <a:solidFill>
                    <a:schemeClr val="lt1"/>
                  </a:solidFill>
                  <a:latin typeface="Fira Sans Extra Condensed Medium"/>
                  <a:ea typeface="Fira Sans Extra Condensed Medium"/>
                  <a:cs typeface="Fira Sans Extra Condensed Medium"/>
                  <a:sym typeface="Fira Sans Extra Condensed Medium"/>
                </a:rPr>
                <a:t>Habits</a:t>
              </a:r>
              <a:endParaRPr sz="17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483" name="Google Shape;483;p44"/>
          <p:cNvGrpSpPr/>
          <p:nvPr/>
        </p:nvGrpSpPr>
        <p:grpSpPr>
          <a:xfrm>
            <a:off x="2489429" y="1134442"/>
            <a:ext cx="2176504" cy="3380421"/>
            <a:chOff x="2226325" y="1325475"/>
            <a:chExt cx="1659300" cy="2974675"/>
          </a:xfrm>
        </p:grpSpPr>
        <p:cxnSp>
          <p:nvCxnSpPr>
            <p:cNvPr id="484" name="Google Shape;484;p44"/>
            <p:cNvCxnSpPr>
              <a:stCxn id="485" idx="0"/>
            </p:cNvCxnSpPr>
            <p:nvPr/>
          </p:nvCxnSpPr>
          <p:spPr>
            <a:xfrm>
              <a:off x="3055975" y="1806675"/>
              <a:ext cx="0" cy="843000"/>
            </a:xfrm>
            <a:prstGeom prst="straightConnector1">
              <a:avLst/>
            </a:prstGeom>
            <a:noFill/>
            <a:ln cap="flat" cmpd="sng" w="9525">
              <a:solidFill>
                <a:srgbClr val="000000"/>
              </a:solidFill>
              <a:prstDash val="dash"/>
              <a:round/>
              <a:headEnd len="med" w="med" type="none"/>
              <a:tailEnd len="med" w="med" type="none"/>
            </a:ln>
          </p:spPr>
        </p:cxnSp>
        <p:sp>
          <p:nvSpPr>
            <p:cNvPr id="485" name="Google Shape;485;p44"/>
            <p:cNvSpPr/>
            <p:nvPr/>
          </p:nvSpPr>
          <p:spPr>
            <a:xfrm rot="10800000">
              <a:off x="2815375" y="1325475"/>
              <a:ext cx="481200" cy="481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4"/>
            <p:cNvSpPr/>
            <p:nvPr/>
          </p:nvSpPr>
          <p:spPr>
            <a:xfrm>
              <a:off x="2226325" y="2500575"/>
              <a:ext cx="1659300" cy="800400"/>
            </a:xfrm>
            <a:prstGeom prst="notchedRightArrow">
              <a:avLst>
                <a:gd fmla="val 74710" name="adj1"/>
                <a:gd fmla="val 51726" name="adj2"/>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Better Well-Being</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487" name="Google Shape;487;p44"/>
            <p:cNvSpPr txBox="1"/>
            <p:nvPr/>
          </p:nvSpPr>
          <p:spPr>
            <a:xfrm>
              <a:off x="2226328" y="3566650"/>
              <a:ext cx="1600500" cy="73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200">
                  <a:solidFill>
                    <a:schemeClr val="dk1"/>
                  </a:solidFill>
                  <a:latin typeface="Roboto"/>
                  <a:ea typeface="Roboto"/>
                  <a:cs typeface="Roboto"/>
                  <a:sym typeface="Roboto"/>
                </a:rPr>
                <a:t> </a:t>
              </a:r>
              <a:r>
                <a:rPr lang="en" sz="1200">
                  <a:solidFill>
                    <a:schemeClr val="dk1"/>
                  </a:solidFill>
                  <a:latin typeface="Fira Sans Extra Condensed"/>
                  <a:ea typeface="Fira Sans Extra Condensed"/>
                  <a:cs typeface="Fira Sans Extra Condensed"/>
                  <a:sym typeface="Fira Sans Extra Condensed"/>
                </a:rPr>
                <a:t>Improved health and lower occurrence of being overweight</a:t>
              </a:r>
              <a:r>
                <a:rPr lang="en" sz="1200">
                  <a:solidFill>
                    <a:schemeClr val="dk1"/>
                  </a:solidFill>
                  <a:latin typeface="Roboto"/>
                  <a:ea typeface="Roboto"/>
                  <a:cs typeface="Roboto"/>
                  <a:sym typeface="Roboto"/>
                </a:rPr>
                <a:t> </a:t>
              </a:r>
              <a:endParaRPr sz="1200">
                <a:latin typeface="Roboto"/>
                <a:ea typeface="Roboto"/>
                <a:cs typeface="Roboto"/>
                <a:sym typeface="Roboto"/>
              </a:endParaRPr>
            </a:p>
          </p:txBody>
        </p:sp>
      </p:grpSp>
      <p:grpSp>
        <p:nvGrpSpPr>
          <p:cNvPr id="488" name="Google Shape;488;p44"/>
          <p:cNvGrpSpPr/>
          <p:nvPr/>
        </p:nvGrpSpPr>
        <p:grpSpPr>
          <a:xfrm>
            <a:off x="4478045" y="1134442"/>
            <a:ext cx="2176504" cy="3456538"/>
            <a:chOff x="3742375" y="1325475"/>
            <a:chExt cx="1659300" cy="3041656"/>
          </a:xfrm>
        </p:grpSpPr>
        <p:cxnSp>
          <p:nvCxnSpPr>
            <p:cNvPr id="489" name="Google Shape;489;p44"/>
            <p:cNvCxnSpPr>
              <a:stCxn id="490" idx="0"/>
            </p:cNvCxnSpPr>
            <p:nvPr/>
          </p:nvCxnSpPr>
          <p:spPr>
            <a:xfrm>
              <a:off x="4572025" y="1806675"/>
              <a:ext cx="0" cy="843000"/>
            </a:xfrm>
            <a:prstGeom prst="straightConnector1">
              <a:avLst/>
            </a:prstGeom>
            <a:noFill/>
            <a:ln cap="flat" cmpd="sng" w="9525">
              <a:solidFill>
                <a:srgbClr val="000000"/>
              </a:solidFill>
              <a:prstDash val="dash"/>
              <a:round/>
              <a:headEnd len="med" w="med" type="none"/>
              <a:tailEnd len="med" w="med" type="none"/>
            </a:ln>
          </p:spPr>
        </p:cxnSp>
        <p:sp>
          <p:nvSpPr>
            <p:cNvPr id="490" name="Google Shape;490;p44"/>
            <p:cNvSpPr/>
            <p:nvPr/>
          </p:nvSpPr>
          <p:spPr>
            <a:xfrm rot="10800000">
              <a:off x="4331425" y="1325475"/>
              <a:ext cx="481200" cy="481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4"/>
            <p:cNvSpPr/>
            <p:nvPr/>
          </p:nvSpPr>
          <p:spPr>
            <a:xfrm>
              <a:off x="3742375" y="2500575"/>
              <a:ext cx="1659300" cy="800400"/>
            </a:xfrm>
            <a:prstGeom prst="notchedRightArrow">
              <a:avLst>
                <a:gd fmla="val 74710" name="adj1"/>
                <a:gd fmla="val 51726" name="adj2"/>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Condition Control</a:t>
              </a:r>
              <a:endParaRPr sz="1700">
                <a:solidFill>
                  <a:srgbClr val="FFFFFF"/>
                </a:solidFill>
              </a:endParaRPr>
            </a:p>
          </p:txBody>
        </p:sp>
        <p:sp>
          <p:nvSpPr>
            <p:cNvPr id="492" name="Google Shape;492;p44"/>
            <p:cNvSpPr txBox="1"/>
            <p:nvPr/>
          </p:nvSpPr>
          <p:spPr>
            <a:xfrm>
              <a:off x="3801315" y="3633631"/>
              <a:ext cx="1541400" cy="73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200">
                  <a:solidFill>
                    <a:schemeClr val="dk1"/>
                  </a:solidFill>
                  <a:latin typeface="Fira Sans Extra Condensed"/>
                  <a:ea typeface="Fira Sans Extra Condensed"/>
                  <a:cs typeface="Fira Sans Extra Condensed"/>
                  <a:sym typeface="Fira Sans Extra Condensed"/>
                </a:rPr>
                <a:t>R</a:t>
              </a:r>
              <a:r>
                <a:rPr lang="en" sz="1200">
                  <a:solidFill>
                    <a:schemeClr val="dk1"/>
                  </a:solidFill>
                  <a:latin typeface="Fira Sans Extra Condensed"/>
                  <a:ea typeface="Fira Sans Extra Condensed"/>
                  <a:cs typeface="Fira Sans Extra Condensed"/>
                  <a:sym typeface="Fira Sans Extra Condensed"/>
                </a:rPr>
                <a:t>educed severity and occurrence of high cholesterol and blood pressure</a:t>
              </a:r>
              <a:endParaRPr sz="900">
                <a:latin typeface="Fira Sans Extra Condensed"/>
                <a:ea typeface="Fira Sans Extra Condensed"/>
                <a:cs typeface="Fira Sans Extra Condensed"/>
                <a:sym typeface="Fira Sans Extra Condensed"/>
              </a:endParaRPr>
            </a:p>
          </p:txBody>
        </p:sp>
      </p:grpSp>
      <p:grpSp>
        <p:nvGrpSpPr>
          <p:cNvPr id="493" name="Google Shape;493;p44"/>
          <p:cNvGrpSpPr/>
          <p:nvPr/>
        </p:nvGrpSpPr>
        <p:grpSpPr>
          <a:xfrm>
            <a:off x="6466648" y="1134442"/>
            <a:ext cx="2176504" cy="3456532"/>
            <a:chOff x="5258425" y="1325475"/>
            <a:chExt cx="1659300" cy="3041651"/>
          </a:xfrm>
        </p:grpSpPr>
        <p:cxnSp>
          <p:nvCxnSpPr>
            <p:cNvPr id="494" name="Google Shape;494;p44"/>
            <p:cNvCxnSpPr>
              <a:stCxn id="495" idx="0"/>
            </p:cNvCxnSpPr>
            <p:nvPr/>
          </p:nvCxnSpPr>
          <p:spPr>
            <a:xfrm>
              <a:off x="6088075" y="1806675"/>
              <a:ext cx="0" cy="843000"/>
            </a:xfrm>
            <a:prstGeom prst="straightConnector1">
              <a:avLst/>
            </a:prstGeom>
            <a:noFill/>
            <a:ln cap="flat" cmpd="sng" w="9525">
              <a:solidFill>
                <a:srgbClr val="000000"/>
              </a:solidFill>
              <a:prstDash val="dash"/>
              <a:round/>
              <a:headEnd len="med" w="med" type="none"/>
              <a:tailEnd len="med" w="med" type="none"/>
            </a:ln>
          </p:spPr>
        </p:cxnSp>
        <p:sp>
          <p:nvSpPr>
            <p:cNvPr id="495" name="Google Shape;495;p44"/>
            <p:cNvSpPr/>
            <p:nvPr/>
          </p:nvSpPr>
          <p:spPr>
            <a:xfrm rot="10800000">
              <a:off x="5847475" y="1325475"/>
              <a:ext cx="481200" cy="481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4"/>
            <p:cNvSpPr/>
            <p:nvPr/>
          </p:nvSpPr>
          <p:spPr>
            <a:xfrm>
              <a:off x="5258425" y="2500575"/>
              <a:ext cx="1659300" cy="800400"/>
            </a:xfrm>
            <a:prstGeom prst="notchedRightArrow">
              <a:avLst>
                <a:gd fmla="val 74710" name="adj1"/>
                <a:gd fmla="val 51726"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Achieve Aim</a:t>
              </a:r>
              <a:endParaRPr b="1" sz="1700">
                <a:solidFill>
                  <a:srgbClr val="FFFFFF"/>
                </a:solidFill>
                <a:latin typeface="Fira Sans Extra Condensed"/>
                <a:ea typeface="Fira Sans Extra Condensed"/>
                <a:cs typeface="Fira Sans Extra Condensed"/>
                <a:sym typeface="Fira Sans Extra Condensed"/>
              </a:endParaRPr>
            </a:p>
          </p:txBody>
        </p:sp>
        <p:sp>
          <p:nvSpPr>
            <p:cNvPr id="497" name="Google Shape;497;p44"/>
            <p:cNvSpPr txBox="1"/>
            <p:nvPr/>
          </p:nvSpPr>
          <p:spPr>
            <a:xfrm>
              <a:off x="5364476" y="3633626"/>
              <a:ext cx="1541400" cy="73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Fira Sans Extra Condensed"/>
                  <a:ea typeface="Fira Sans Extra Condensed"/>
                  <a:cs typeface="Fira Sans Extra Condensed"/>
                  <a:sym typeface="Fira Sans Extra Condensed"/>
                </a:rPr>
                <a:t> Reduced strain on healthcare systems and fatalities </a:t>
              </a:r>
              <a:endParaRPr sz="1200">
                <a:solidFill>
                  <a:schemeClr val="dk1"/>
                </a:solidFill>
                <a:latin typeface="Fira Sans Extra Condensed"/>
                <a:ea typeface="Fira Sans Extra Condensed"/>
                <a:cs typeface="Fira Sans Extra Condensed"/>
                <a:sym typeface="Fira Sans Extra Condensed"/>
              </a:endParaRPr>
            </a:p>
            <a:p>
              <a:pPr indent="0" lvl="0" marL="0" rtl="0" algn="ctr">
                <a:spcBef>
                  <a:spcPts val="1600"/>
                </a:spcBef>
                <a:spcAft>
                  <a:spcPts val="0"/>
                </a:spcAft>
                <a:buNone/>
              </a:pPr>
              <a:r>
                <a:t/>
              </a:r>
              <a:endParaRPr sz="1200">
                <a:latin typeface="Roboto"/>
                <a:ea typeface="Roboto"/>
                <a:cs typeface="Roboto"/>
                <a:sym typeface="Roboto"/>
              </a:endParaRPr>
            </a:p>
          </p:txBody>
        </p:sp>
      </p:grpSp>
      <p:grpSp>
        <p:nvGrpSpPr>
          <p:cNvPr id="498" name="Google Shape;498;p44"/>
          <p:cNvGrpSpPr/>
          <p:nvPr/>
        </p:nvGrpSpPr>
        <p:grpSpPr>
          <a:xfrm>
            <a:off x="7374094" y="1252916"/>
            <a:ext cx="361215" cy="309926"/>
            <a:chOff x="5049725" y="1435050"/>
            <a:chExt cx="486550" cy="481850"/>
          </a:xfrm>
        </p:grpSpPr>
        <p:sp>
          <p:nvSpPr>
            <p:cNvPr id="499" name="Google Shape;499;p44"/>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 name="Google Shape;500;p44"/>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 name="Google Shape;501;p44"/>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 name="Google Shape;502;p44"/>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3" name="Google Shape;503;p44"/>
          <p:cNvSpPr txBox="1"/>
          <p:nvPr>
            <p:ph type="title"/>
          </p:nvPr>
        </p:nvSpPr>
        <p:spPr>
          <a:xfrm>
            <a:off x="710250" y="442500"/>
            <a:ext cx="7723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pic>
        <p:nvPicPr>
          <p:cNvPr id="504" name="Google Shape;504;p44"/>
          <p:cNvPicPr preferRelativeResize="0"/>
          <p:nvPr/>
        </p:nvPicPr>
        <p:blipFill>
          <a:blip r:embed="rId3">
            <a:alphaModFix/>
          </a:blip>
          <a:stretch>
            <a:fillRect/>
          </a:stretch>
        </p:blipFill>
        <p:spPr>
          <a:xfrm>
            <a:off x="1394699" y="1213600"/>
            <a:ext cx="388668" cy="388668"/>
          </a:xfrm>
          <a:prstGeom prst="rect">
            <a:avLst/>
          </a:prstGeom>
          <a:noFill/>
          <a:ln>
            <a:noFill/>
          </a:ln>
        </p:spPr>
      </p:pic>
      <p:pic>
        <p:nvPicPr>
          <p:cNvPr id="505" name="Google Shape;505;p44"/>
          <p:cNvPicPr preferRelativeResize="0"/>
          <p:nvPr/>
        </p:nvPicPr>
        <p:blipFill rotWithShape="1">
          <a:blip r:embed="rId4">
            <a:alphaModFix/>
          </a:blip>
          <a:srcRect b="-8490" l="0" r="0" t="8490"/>
          <a:stretch/>
        </p:blipFill>
        <p:spPr>
          <a:xfrm>
            <a:off x="3363583" y="1213625"/>
            <a:ext cx="427983" cy="433967"/>
          </a:xfrm>
          <a:prstGeom prst="rect">
            <a:avLst/>
          </a:prstGeom>
          <a:noFill/>
          <a:ln>
            <a:noFill/>
          </a:ln>
        </p:spPr>
      </p:pic>
      <p:pic>
        <p:nvPicPr>
          <p:cNvPr id="506" name="Google Shape;506;p44"/>
          <p:cNvPicPr preferRelativeResize="0"/>
          <p:nvPr/>
        </p:nvPicPr>
        <p:blipFill>
          <a:blip r:embed="rId5">
            <a:alphaModFix/>
          </a:blip>
          <a:stretch>
            <a:fillRect/>
          </a:stretch>
        </p:blipFill>
        <p:spPr>
          <a:xfrm>
            <a:off x="5371783" y="1210899"/>
            <a:ext cx="388668" cy="39407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8"/>
                                        </p:tgtEl>
                                        <p:attrNameLst>
                                          <p:attrName>style.visibility</p:attrName>
                                        </p:attrNameLst>
                                      </p:cBhvr>
                                      <p:to>
                                        <p:strVal val="visible"/>
                                      </p:to>
                                    </p:set>
                                    <p:animEffect filter="fade" transition="in">
                                      <p:cBhvr>
                                        <p:cTn dur="1000"/>
                                        <p:tgtEl>
                                          <p:spTgt spid="4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1000"/>
                                        <p:tgtEl>
                                          <p:spTgt spid="4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par>
                                <p:cTn fill="hold" nodeType="with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6"/>
          <p:cNvSpPr txBox="1"/>
          <p:nvPr>
            <p:ph type="title"/>
          </p:nvPr>
        </p:nvSpPr>
        <p:spPr>
          <a:xfrm>
            <a:off x="363375" y="354400"/>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Huge deviation between estimates and actual figures of the population’s health profile</a:t>
            </a:r>
            <a:endParaRPr/>
          </a:p>
        </p:txBody>
      </p:sp>
      <p:pic>
        <p:nvPicPr>
          <p:cNvPr id="151" name="Google Shape;151;p16"/>
          <p:cNvPicPr preferRelativeResize="0"/>
          <p:nvPr/>
        </p:nvPicPr>
        <p:blipFill rotWithShape="1">
          <a:blip r:embed="rId3">
            <a:alphaModFix/>
          </a:blip>
          <a:srcRect b="0" l="0" r="16107" t="0"/>
          <a:stretch/>
        </p:blipFill>
        <p:spPr>
          <a:xfrm>
            <a:off x="647325" y="1066650"/>
            <a:ext cx="4989775" cy="4076626"/>
          </a:xfrm>
          <a:prstGeom prst="rect">
            <a:avLst/>
          </a:prstGeom>
          <a:noFill/>
          <a:ln>
            <a:noFill/>
          </a:ln>
        </p:spPr>
      </p:pic>
      <p:sp>
        <p:nvSpPr>
          <p:cNvPr id="152" name="Google Shape;152;p16"/>
          <p:cNvSpPr/>
          <p:nvPr/>
        </p:nvSpPr>
        <p:spPr>
          <a:xfrm>
            <a:off x="4478650" y="1625775"/>
            <a:ext cx="561600" cy="3517500"/>
          </a:xfrm>
          <a:prstGeom prst="rect">
            <a:avLst/>
          </a:prstGeom>
          <a:noFill/>
          <a:ln cap="flat" cmpd="sng" w="19050">
            <a:solidFill>
              <a:srgbClr val="98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53" name="Google Shape;153;p16"/>
          <p:cNvSpPr/>
          <p:nvPr/>
        </p:nvSpPr>
        <p:spPr>
          <a:xfrm>
            <a:off x="5721800" y="1442499"/>
            <a:ext cx="2863842" cy="1865176"/>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200">
                <a:solidFill>
                  <a:srgbClr val="FFFFFF"/>
                </a:solidFill>
                <a:latin typeface="Fira Sans Extra Condensed Medium"/>
                <a:ea typeface="Fira Sans Extra Condensed Medium"/>
                <a:cs typeface="Fira Sans Extra Condensed Medium"/>
                <a:sym typeface="Fira Sans Extra Condensed Medium"/>
              </a:rPr>
              <a:t>65% of residents fall in Group 4 - classified as unhealthy people with negative habits, as compared to 5%.</a:t>
            </a:r>
            <a:endParaRPr sz="1900"/>
          </a:p>
        </p:txBody>
      </p:sp>
      <p:sp>
        <p:nvSpPr>
          <p:cNvPr id="154" name="Google Shape;154;p16"/>
          <p:cNvSpPr/>
          <p:nvPr/>
        </p:nvSpPr>
        <p:spPr>
          <a:xfrm>
            <a:off x="5974525" y="3662625"/>
            <a:ext cx="2358399" cy="952177"/>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200">
                <a:solidFill>
                  <a:srgbClr val="FFFFFF"/>
                </a:solidFill>
                <a:latin typeface="Fira Sans Extra Condensed Medium"/>
                <a:ea typeface="Fira Sans Extra Condensed Medium"/>
                <a:cs typeface="Fira Sans Extra Condensed Medium"/>
                <a:sym typeface="Fira Sans Extra Condensed Medium"/>
              </a:rPr>
              <a:t>74% of residents are unhealthy.</a:t>
            </a:r>
            <a:endParaRPr sz="19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7"/>
          <p:cNvSpPr txBox="1"/>
          <p:nvPr>
            <p:ph type="title"/>
          </p:nvPr>
        </p:nvSpPr>
        <p:spPr>
          <a:xfrm>
            <a:off x="657725" y="275725"/>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T</a:t>
            </a:r>
            <a:r>
              <a:rPr lang="en" sz="2400"/>
              <a:t>here is a higher proportion of </a:t>
            </a:r>
            <a:r>
              <a:rPr lang="en" sz="2400"/>
              <a:t>Singaporeans with negative habits than positive ones</a:t>
            </a:r>
            <a:endParaRPr sz="2400"/>
          </a:p>
        </p:txBody>
      </p:sp>
      <p:grpSp>
        <p:nvGrpSpPr>
          <p:cNvPr id="160" name="Google Shape;160;p17"/>
          <p:cNvGrpSpPr/>
          <p:nvPr/>
        </p:nvGrpSpPr>
        <p:grpSpPr>
          <a:xfrm>
            <a:off x="170959" y="1154761"/>
            <a:ext cx="3974500" cy="3835662"/>
            <a:chOff x="659488" y="1342100"/>
            <a:chExt cx="3818697" cy="3685302"/>
          </a:xfrm>
        </p:grpSpPr>
        <p:pic>
          <p:nvPicPr>
            <p:cNvPr id="161" name="Google Shape;161;p17"/>
            <p:cNvPicPr preferRelativeResize="0"/>
            <p:nvPr/>
          </p:nvPicPr>
          <p:blipFill rotWithShape="1">
            <a:blip r:embed="rId3">
              <a:alphaModFix/>
            </a:blip>
            <a:srcRect b="0" l="0" r="9624" t="3744"/>
            <a:stretch/>
          </p:blipFill>
          <p:spPr>
            <a:xfrm>
              <a:off x="659488" y="1342100"/>
              <a:ext cx="2939324" cy="3685302"/>
            </a:xfrm>
            <a:prstGeom prst="rect">
              <a:avLst/>
            </a:prstGeom>
            <a:noFill/>
            <a:ln>
              <a:noFill/>
            </a:ln>
          </p:spPr>
        </p:pic>
        <p:sp>
          <p:nvSpPr>
            <p:cNvPr id="162" name="Google Shape;162;p17"/>
            <p:cNvSpPr/>
            <p:nvPr/>
          </p:nvSpPr>
          <p:spPr>
            <a:xfrm>
              <a:off x="2450959" y="1429666"/>
              <a:ext cx="2027225" cy="1050769"/>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200">
                  <a:solidFill>
                    <a:srgbClr val="FFFFFF"/>
                  </a:solidFill>
                  <a:latin typeface="Fira Sans Extra Condensed Medium"/>
                  <a:ea typeface="Fira Sans Extra Condensed Medium"/>
                  <a:cs typeface="Fira Sans Extra Condensed Medium"/>
                  <a:sym typeface="Fira Sans Extra Condensed Medium"/>
                </a:rPr>
                <a:t>85.55% of residents have negative habits.</a:t>
              </a:r>
              <a:endParaRPr sz="1900"/>
            </a:p>
          </p:txBody>
        </p:sp>
      </p:grpSp>
      <p:pic>
        <p:nvPicPr>
          <p:cNvPr id="163" name="Google Shape;163;p17"/>
          <p:cNvPicPr preferRelativeResize="0"/>
          <p:nvPr/>
        </p:nvPicPr>
        <p:blipFill>
          <a:blip r:embed="rId4">
            <a:alphaModFix/>
          </a:blip>
          <a:stretch>
            <a:fillRect/>
          </a:stretch>
        </p:blipFill>
        <p:spPr>
          <a:xfrm>
            <a:off x="4171863" y="931250"/>
            <a:ext cx="2821325" cy="4059177"/>
          </a:xfrm>
          <a:prstGeom prst="rect">
            <a:avLst/>
          </a:prstGeom>
          <a:noFill/>
          <a:ln>
            <a:noFill/>
          </a:ln>
        </p:spPr>
      </p:pic>
      <p:sp>
        <p:nvSpPr>
          <p:cNvPr id="164" name="Google Shape;164;p17"/>
          <p:cNvSpPr/>
          <p:nvPr/>
        </p:nvSpPr>
        <p:spPr>
          <a:xfrm>
            <a:off x="7065950" y="1660450"/>
            <a:ext cx="1985425" cy="1919656"/>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200">
                <a:solidFill>
                  <a:schemeClr val="lt1"/>
                </a:solidFill>
                <a:latin typeface="Fira Sans Extra Condensed Medium"/>
                <a:ea typeface="Fira Sans Extra Condensed Medium"/>
                <a:cs typeface="Fira Sans Extra Condensed Medium"/>
                <a:sym typeface="Fira Sans Extra Condensed Medium"/>
              </a:rPr>
              <a:t>Higher </a:t>
            </a:r>
            <a:r>
              <a:rPr lang="en" sz="2200">
                <a:solidFill>
                  <a:schemeClr val="lt1"/>
                </a:solidFill>
                <a:latin typeface="Fira Sans Extra Condensed Medium"/>
                <a:ea typeface="Fira Sans Extra Condensed Medium"/>
                <a:cs typeface="Fira Sans Extra Condensed Medium"/>
                <a:sym typeface="Fira Sans Extra Condensed Medium"/>
              </a:rPr>
              <a:t>proportion</a:t>
            </a:r>
            <a:r>
              <a:rPr lang="en" sz="2200">
                <a:solidFill>
                  <a:schemeClr val="lt1"/>
                </a:solidFill>
                <a:latin typeface="Fira Sans Extra Condensed Medium"/>
                <a:ea typeface="Fira Sans Extra Condensed Medium"/>
                <a:cs typeface="Fira Sans Extra Condensed Medium"/>
                <a:sym typeface="Fira Sans Extra Condensed Medium"/>
              </a:rPr>
              <a:t> of residents with negative habits are unhealthy.</a:t>
            </a:r>
            <a:endParaRPr sz="2200">
              <a:solidFill>
                <a:schemeClr val="lt1"/>
              </a:solidFill>
              <a:latin typeface="Fira Sans Extra Condensed"/>
              <a:ea typeface="Fira Sans Extra Condensed"/>
              <a:cs typeface="Fira Sans Extra Condensed"/>
              <a:sym typeface="Fira Sans Extra Condensed"/>
            </a:endParaRPr>
          </a:p>
        </p:txBody>
      </p:sp>
      <p:sp>
        <p:nvSpPr>
          <p:cNvPr id="165" name="Google Shape;165;p17"/>
          <p:cNvSpPr/>
          <p:nvPr/>
        </p:nvSpPr>
        <p:spPr>
          <a:xfrm rot="1738910">
            <a:off x="5907535" y="1345204"/>
            <a:ext cx="435884" cy="241035"/>
          </a:xfrm>
          <a:prstGeom prst="rightArrow">
            <a:avLst>
              <a:gd fmla="val 50000" name="adj1"/>
              <a:gd fmla="val 50000" name="adj2"/>
            </a:avLst>
          </a:prstGeom>
          <a:solidFill>
            <a:srgbClr val="98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8"/>
          <p:cNvSpPr txBox="1"/>
          <p:nvPr>
            <p:ph type="title"/>
          </p:nvPr>
        </p:nvSpPr>
        <p:spPr>
          <a:xfrm>
            <a:off x="710275" y="263100"/>
            <a:ext cx="7723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Preliminary analysis of our dataset suggests potential reasons for the huge deviation - </a:t>
            </a:r>
            <a:r>
              <a:rPr lang="en" u="sng"/>
              <a:t>Ageing Population</a:t>
            </a:r>
            <a:endParaRPr u="sng"/>
          </a:p>
        </p:txBody>
      </p:sp>
      <p:pic>
        <p:nvPicPr>
          <p:cNvPr id="171" name="Google Shape;171;p18"/>
          <p:cNvPicPr preferRelativeResize="0"/>
          <p:nvPr/>
        </p:nvPicPr>
        <p:blipFill>
          <a:blip r:embed="rId3">
            <a:alphaModFix/>
          </a:blip>
          <a:stretch>
            <a:fillRect/>
          </a:stretch>
        </p:blipFill>
        <p:spPr>
          <a:xfrm>
            <a:off x="2123825" y="990625"/>
            <a:ext cx="3305600" cy="4079426"/>
          </a:xfrm>
          <a:prstGeom prst="rect">
            <a:avLst/>
          </a:prstGeom>
          <a:noFill/>
          <a:ln>
            <a:noFill/>
          </a:ln>
        </p:spPr>
      </p:pic>
      <p:sp>
        <p:nvSpPr>
          <p:cNvPr id="172" name="Google Shape;172;p18"/>
          <p:cNvSpPr/>
          <p:nvPr/>
        </p:nvSpPr>
        <p:spPr>
          <a:xfrm>
            <a:off x="5960800" y="2158450"/>
            <a:ext cx="2852837" cy="1375299"/>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900">
                <a:solidFill>
                  <a:srgbClr val="FFFFFF"/>
                </a:solidFill>
                <a:latin typeface="Fira Sans Extra Condensed Medium"/>
                <a:ea typeface="Fira Sans Extra Condensed Medium"/>
                <a:cs typeface="Fira Sans Extra Condensed Medium"/>
                <a:sym typeface="Fira Sans Extra Condensed Medium"/>
              </a:rPr>
              <a:t>67% of population are above 50, and older age is linked to poorer health and a harder upkeep of healthy habits.</a:t>
            </a:r>
            <a:endParaRPr sz="1900"/>
          </a:p>
        </p:txBody>
      </p:sp>
      <p:sp>
        <p:nvSpPr>
          <p:cNvPr id="173" name="Google Shape;173;p18"/>
          <p:cNvSpPr/>
          <p:nvPr/>
        </p:nvSpPr>
        <p:spPr>
          <a:xfrm>
            <a:off x="3764575" y="1329000"/>
            <a:ext cx="1586400" cy="3741000"/>
          </a:xfrm>
          <a:prstGeom prst="rect">
            <a:avLst/>
          </a:prstGeom>
          <a:noFill/>
          <a:ln cap="flat" cmpd="sng" w="19050">
            <a:solidFill>
              <a:srgbClr val="980000"/>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Preliminary analysis of our dataset suggests potential reasons for the huge deviation - </a:t>
            </a:r>
            <a:r>
              <a:rPr lang="en" u="sng"/>
              <a:t>Education and Job Type</a:t>
            </a:r>
            <a:endParaRPr u="sng"/>
          </a:p>
          <a:p>
            <a:pPr indent="0" lvl="0" marL="0" rtl="0" algn="l">
              <a:spcBef>
                <a:spcPts val="0"/>
              </a:spcBef>
              <a:spcAft>
                <a:spcPts val="0"/>
              </a:spcAft>
              <a:buNone/>
            </a:pPr>
            <a:r>
              <a:t/>
            </a:r>
            <a:endParaRPr/>
          </a:p>
        </p:txBody>
      </p:sp>
      <p:pic>
        <p:nvPicPr>
          <p:cNvPr id="179" name="Google Shape;179;p19"/>
          <p:cNvPicPr preferRelativeResize="0"/>
          <p:nvPr/>
        </p:nvPicPr>
        <p:blipFill rotWithShape="1">
          <a:blip r:embed="rId3">
            <a:alphaModFix/>
          </a:blip>
          <a:srcRect b="4674" l="8659" r="9494" t="7943"/>
          <a:stretch/>
        </p:blipFill>
        <p:spPr>
          <a:xfrm>
            <a:off x="710275" y="1067750"/>
            <a:ext cx="3806375" cy="3085141"/>
          </a:xfrm>
          <a:prstGeom prst="rect">
            <a:avLst/>
          </a:prstGeom>
          <a:noFill/>
          <a:ln>
            <a:noFill/>
          </a:ln>
        </p:spPr>
      </p:pic>
      <p:sp>
        <p:nvSpPr>
          <p:cNvPr id="180" name="Google Shape;180;p19"/>
          <p:cNvSpPr/>
          <p:nvPr/>
        </p:nvSpPr>
        <p:spPr>
          <a:xfrm>
            <a:off x="2165165" y="4202800"/>
            <a:ext cx="4813727" cy="809586"/>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700">
                <a:solidFill>
                  <a:srgbClr val="FFFFFF"/>
                </a:solidFill>
                <a:latin typeface="Fira Sans Extra Condensed Medium"/>
                <a:ea typeface="Fira Sans Extra Condensed Medium"/>
                <a:cs typeface="Fira Sans Extra Condensed Medium"/>
                <a:sym typeface="Fira Sans Extra Condensed Medium"/>
              </a:rPr>
              <a:t>64% of population are less educated and 38% work in blue-collar jobs, so they are likely to have lower awareness of the importance of their habits.</a:t>
            </a:r>
            <a:endParaRPr sz="1700"/>
          </a:p>
        </p:txBody>
      </p:sp>
      <p:pic>
        <p:nvPicPr>
          <p:cNvPr id="181" name="Google Shape;181;p19"/>
          <p:cNvPicPr preferRelativeResize="0"/>
          <p:nvPr/>
        </p:nvPicPr>
        <p:blipFill>
          <a:blip r:embed="rId4">
            <a:alphaModFix/>
          </a:blip>
          <a:stretch>
            <a:fillRect/>
          </a:stretch>
        </p:blipFill>
        <p:spPr>
          <a:xfrm>
            <a:off x="5050525" y="1017850"/>
            <a:ext cx="3518600" cy="2992375"/>
          </a:xfrm>
          <a:prstGeom prst="rect">
            <a:avLst/>
          </a:prstGeom>
          <a:noFill/>
          <a:ln>
            <a:noFill/>
          </a:ln>
        </p:spPr>
      </p:pic>
      <p:sp>
        <p:nvSpPr>
          <p:cNvPr id="182" name="Google Shape;182;p19"/>
          <p:cNvSpPr txBox="1"/>
          <p:nvPr/>
        </p:nvSpPr>
        <p:spPr>
          <a:xfrm>
            <a:off x="0" y="4497000"/>
            <a:ext cx="1530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*Less educated - Uneducated or up till secondary education</a:t>
            </a:r>
            <a:endParaRPr sz="1000">
              <a:latin typeface="Roboto"/>
              <a:ea typeface="Roboto"/>
              <a:cs typeface="Roboto"/>
              <a:sym typeface="Roboto"/>
            </a:endParaRPr>
          </a:p>
        </p:txBody>
      </p:sp>
      <p:cxnSp>
        <p:nvCxnSpPr>
          <p:cNvPr id="183" name="Google Shape;183;p19"/>
          <p:cNvCxnSpPr/>
          <p:nvPr/>
        </p:nvCxnSpPr>
        <p:spPr>
          <a:xfrm>
            <a:off x="2624575" y="1428550"/>
            <a:ext cx="0" cy="1187100"/>
          </a:xfrm>
          <a:prstGeom prst="straightConnector1">
            <a:avLst/>
          </a:prstGeom>
          <a:noFill/>
          <a:ln cap="flat" cmpd="sng" w="38100">
            <a:solidFill>
              <a:srgbClr val="980000"/>
            </a:solidFill>
            <a:prstDash val="solid"/>
            <a:round/>
            <a:headEnd len="med" w="med" type="none"/>
            <a:tailEnd len="med" w="med" type="none"/>
          </a:ln>
        </p:spPr>
      </p:cxnSp>
      <p:cxnSp>
        <p:nvCxnSpPr>
          <p:cNvPr id="184" name="Google Shape;184;p19"/>
          <p:cNvCxnSpPr/>
          <p:nvPr/>
        </p:nvCxnSpPr>
        <p:spPr>
          <a:xfrm flipH="1">
            <a:off x="1706275" y="2597050"/>
            <a:ext cx="927600" cy="723300"/>
          </a:xfrm>
          <a:prstGeom prst="straightConnector1">
            <a:avLst/>
          </a:prstGeom>
          <a:noFill/>
          <a:ln cap="flat" cmpd="sng" w="38100">
            <a:solidFill>
              <a:srgbClr val="980000"/>
            </a:solidFill>
            <a:prstDash val="solid"/>
            <a:round/>
            <a:headEnd len="med" w="med" type="none"/>
            <a:tailEnd len="med" w="med" type="none"/>
          </a:ln>
        </p:spPr>
      </p:cxnSp>
      <p:sp>
        <p:nvSpPr>
          <p:cNvPr id="185" name="Google Shape;185;p19"/>
          <p:cNvSpPr/>
          <p:nvPr/>
        </p:nvSpPr>
        <p:spPr>
          <a:xfrm>
            <a:off x="2912075" y="2571750"/>
            <a:ext cx="510000" cy="2571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R</a:t>
            </a:r>
            <a:r>
              <a:rPr lang="en" sz="2700"/>
              <a:t>elationships between lifestyle habits and health</a:t>
            </a:r>
            <a:endParaRPr sz="2700"/>
          </a:p>
        </p:txBody>
      </p:sp>
      <p:sp>
        <p:nvSpPr>
          <p:cNvPr id="191" name="Google Shape;191;p20"/>
          <p:cNvSpPr/>
          <p:nvPr/>
        </p:nvSpPr>
        <p:spPr>
          <a:xfrm>
            <a:off x="3848700" y="2399413"/>
            <a:ext cx="1446600" cy="867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a:latin typeface="Fira Sans Extra Condensed Medium"/>
                <a:ea typeface="Fira Sans Extra Condensed Medium"/>
                <a:cs typeface="Fira Sans Extra Condensed Medium"/>
                <a:sym typeface="Fira Sans Extra Condensed Medium"/>
              </a:rPr>
              <a:t>Lifestyle </a:t>
            </a:r>
            <a:r>
              <a:rPr lang="en" sz="1700">
                <a:latin typeface="Fira Sans Extra Condensed Medium"/>
                <a:ea typeface="Fira Sans Extra Condensed Medium"/>
                <a:cs typeface="Fira Sans Extra Condensed Medium"/>
                <a:sym typeface="Fira Sans Extra Condensed Medium"/>
              </a:rPr>
              <a:t>Habits</a:t>
            </a:r>
            <a:endParaRPr/>
          </a:p>
        </p:txBody>
      </p:sp>
      <p:grpSp>
        <p:nvGrpSpPr>
          <p:cNvPr id="192" name="Google Shape;192;p20"/>
          <p:cNvGrpSpPr/>
          <p:nvPr/>
        </p:nvGrpSpPr>
        <p:grpSpPr>
          <a:xfrm>
            <a:off x="4734075" y="1257950"/>
            <a:ext cx="3699550" cy="1063204"/>
            <a:chOff x="4734075" y="1257950"/>
            <a:chExt cx="3699550" cy="1063204"/>
          </a:xfrm>
        </p:grpSpPr>
        <p:sp>
          <p:nvSpPr>
            <p:cNvPr id="193" name="Google Shape;193;p20"/>
            <p:cNvSpPr/>
            <p:nvPr/>
          </p:nvSpPr>
          <p:spPr>
            <a:xfrm>
              <a:off x="5496625" y="1422325"/>
              <a:ext cx="1154400" cy="4113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a:solidFill>
                    <a:schemeClr val="lt1"/>
                  </a:solidFill>
                  <a:latin typeface="Fira Sans Extra Condensed Medium"/>
                  <a:ea typeface="Fira Sans Extra Condensed Medium"/>
                  <a:cs typeface="Fira Sans Extra Condensed Medium"/>
                  <a:sym typeface="Fira Sans Extra Condensed Medium"/>
                </a:rPr>
                <a:t>Diet</a:t>
              </a:r>
              <a:endParaRPr/>
            </a:p>
          </p:txBody>
        </p:sp>
        <p:sp>
          <p:nvSpPr>
            <p:cNvPr id="194" name="Google Shape;194;p20"/>
            <p:cNvSpPr/>
            <p:nvPr/>
          </p:nvSpPr>
          <p:spPr>
            <a:xfrm>
              <a:off x="4734075" y="1909825"/>
              <a:ext cx="1318708" cy="411329"/>
            </a:xfrm>
            <a:custGeom>
              <a:rect b="b" l="l" r="r" t="t"/>
              <a:pathLst>
                <a:path extrusionOk="0" fill="none" h="15181" w="55507">
                  <a:moveTo>
                    <a:pt x="0" y="15181"/>
                  </a:moveTo>
                  <a:lnTo>
                    <a:pt x="0" y="5810"/>
                  </a:lnTo>
                  <a:lnTo>
                    <a:pt x="55507" y="5810"/>
                  </a:lnTo>
                  <a:lnTo>
                    <a:pt x="55507" y="0"/>
                  </a:lnTo>
                </a:path>
              </a:pathLst>
            </a:custGeom>
            <a:noFill/>
            <a:ln cap="flat" cmpd="sng" w="952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txBox="1"/>
            <p:nvPr/>
          </p:nvSpPr>
          <p:spPr>
            <a:xfrm>
              <a:off x="6897325" y="1257950"/>
              <a:ext cx="1536300" cy="74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Roboto"/>
                  <a:ea typeface="Roboto"/>
                  <a:cs typeface="Roboto"/>
                  <a:sym typeface="Roboto"/>
                </a:rPr>
                <a:t>Number of servings of fruits/vegetables</a:t>
              </a:r>
              <a:endParaRPr sz="1200">
                <a:latin typeface="Roboto"/>
                <a:ea typeface="Roboto"/>
                <a:cs typeface="Roboto"/>
                <a:sym typeface="Roboto"/>
              </a:endParaRPr>
            </a:p>
          </p:txBody>
        </p:sp>
      </p:grpSp>
      <p:grpSp>
        <p:nvGrpSpPr>
          <p:cNvPr id="196" name="Google Shape;196;p20"/>
          <p:cNvGrpSpPr/>
          <p:nvPr/>
        </p:nvGrpSpPr>
        <p:grpSpPr>
          <a:xfrm>
            <a:off x="4734075" y="3344669"/>
            <a:ext cx="3699550" cy="1063131"/>
            <a:chOff x="4734075" y="3344669"/>
            <a:chExt cx="3699550" cy="1063131"/>
          </a:xfrm>
        </p:grpSpPr>
        <p:sp>
          <p:nvSpPr>
            <p:cNvPr id="197" name="Google Shape;197;p20"/>
            <p:cNvSpPr/>
            <p:nvPr/>
          </p:nvSpPr>
          <p:spPr>
            <a:xfrm>
              <a:off x="5496625" y="3832225"/>
              <a:ext cx="1154400" cy="4113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a:solidFill>
                    <a:schemeClr val="lt1"/>
                  </a:solidFill>
                  <a:latin typeface="Fira Sans Extra Condensed Medium"/>
                  <a:ea typeface="Fira Sans Extra Condensed Medium"/>
                  <a:cs typeface="Fira Sans Extra Condensed Medium"/>
                  <a:sym typeface="Fira Sans Extra Condensed Medium"/>
                </a:rPr>
                <a:t>Stress</a:t>
              </a:r>
              <a:endParaRPr/>
            </a:p>
          </p:txBody>
        </p:sp>
        <p:sp>
          <p:nvSpPr>
            <p:cNvPr id="198" name="Google Shape;198;p20"/>
            <p:cNvSpPr/>
            <p:nvPr/>
          </p:nvSpPr>
          <p:spPr>
            <a:xfrm>
              <a:off x="4734075" y="3344669"/>
              <a:ext cx="1318708" cy="411356"/>
            </a:xfrm>
            <a:custGeom>
              <a:rect b="b" l="l" r="r" t="t"/>
              <a:pathLst>
                <a:path extrusionOk="0" fill="none" h="15182" w="55507">
                  <a:moveTo>
                    <a:pt x="0" y="1"/>
                  </a:moveTo>
                  <a:lnTo>
                    <a:pt x="0" y="9371"/>
                  </a:lnTo>
                  <a:lnTo>
                    <a:pt x="55507" y="9371"/>
                  </a:lnTo>
                  <a:lnTo>
                    <a:pt x="55507" y="15181"/>
                  </a:lnTo>
                </a:path>
              </a:pathLst>
            </a:custGeom>
            <a:noFill/>
            <a:ln cap="flat" cmpd="sng" w="952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0"/>
            <p:cNvSpPr txBox="1"/>
            <p:nvPr/>
          </p:nvSpPr>
          <p:spPr>
            <a:xfrm>
              <a:off x="6897325" y="3659000"/>
              <a:ext cx="1536300" cy="7488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latin typeface="Roboto"/>
                  <a:ea typeface="Roboto"/>
                  <a:cs typeface="Roboto"/>
                  <a:sym typeface="Roboto"/>
                </a:rPr>
                <a:t>Quality of stress management</a:t>
              </a:r>
              <a:endParaRPr sz="1200">
                <a:latin typeface="Roboto"/>
                <a:ea typeface="Roboto"/>
                <a:cs typeface="Roboto"/>
                <a:sym typeface="Roboto"/>
              </a:endParaRPr>
            </a:p>
          </p:txBody>
        </p:sp>
      </p:grpSp>
      <p:grpSp>
        <p:nvGrpSpPr>
          <p:cNvPr id="200" name="Google Shape;200;p20"/>
          <p:cNvGrpSpPr/>
          <p:nvPr/>
        </p:nvGrpSpPr>
        <p:grpSpPr>
          <a:xfrm>
            <a:off x="710275" y="1257950"/>
            <a:ext cx="3693200" cy="1063204"/>
            <a:chOff x="710275" y="1257950"/>
            <a:chExt cx="3693200" cy="1063204"/>
          </a:xfrm>
        </p:grpSpPr>
        <p:sp>
          <p:nvSpPr>
            <p:cNvPr id="201" name="Google Shape;201;p20"/>
            <p:cNvSpPr/>
            <p:nvPr/>
          </p:nvSpPr>
          <p:spPr>
            <a:xfrm>
              <a:off x="2492925" y="1422325"/>
              <a:ext cx="1154400" cy="4113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a:solidFill>
                    <a:schemeClr val="lt1"/>
                  </a:solidFill>
                  <a:latin typeface="Fira Sans Extra Condensed Medium"/>
                  <a:ea typeface="Fira Sans Extra Condensed Medium"/>
                  <a:cs typeface="Fira Sans Extra Condensed Medium"/>
                  <a:sym typeface="Fira Sans Extra Condensed Medium"/>
                </a:rPr>
                <a:t>Smoking</a:t>
              </a:r>
              <a:endParaRPr/>
            </a:p>
          </p:txBody>
        </p:sp>
        <p:sp>
          <p:nvSpPr>
            <p:cNvPr id="202" name="Google Shape;202;p20"/>
            <p:cNvSpPr/>
            <p:nvPr/>
          </p:nvSpPr>
          <p:spPr>
            <a:xfrm>
              <a:off x="3084776" y="1909825"/>
              <a:ext cx="1318700" cy="411329"/>
            </a:xfrm>
            <a:custGeom>
              <a:rect b="b" l="l" r="r" t="t"/>
              <a:pathLst>
                <a:path extrusionOk="0" fill="none" h="15181" w="55495">
                  <a:moveTo>
                    <a:pt x="0" y="0"/>
                  </a:moveTo>
                  <a:lnTo>
                    <a:pt x="0" y="6144"/>
                  </a:lnTo>
                  <a:lnTo>
                    <a:pt x="55495" y="6144"/>
                  </a:lnTo>
                  <a:lnTo>
                    <a:pt x="55495" y="15181"/>
                  </a:lnTo>
                </a:path>
              </a:pathLst>
            </a:custGeom>
            <a:noFill/>
            <a:ln cap="flat" cmpd="sng" w="952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0"/>
            <p:cNvSpPr txBox="1"/>
            <p:nvPr/>
          </p:nvSpPr>
          <p:spPr>
            <a:xfrm>
              <a:off x="710275" y="1257950"/>
              <a:ext cx="1536300" cy="74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Whether the resident smokes</a:t>
              </a:r>
              <a:endParaRPr sz="1200">
                <a:latin typeface="Roboto"/>
                <a:ea typeface="Roboto"/>
                <a:cs typeface="Roboto"/>
                <a:sym typeface="Roboto"/>
              </a:endParaRPr>
            </a:p>
          </p:txBody>
        </p:sp>
      </p:grpSp>
      <p:grpSp>
        <p:nvGrpSpPr>
          <p:cNvPr id="204" name="Google Shape;204;p20"/>
          <p:cNvGrpSpPr/>
          <p:nvPr/>
        </p:nvGrpSpPr>
        <p:grpSpPr>
          <a:xfrm>
            <a:off x="710275" y="3344669"/>
            <a:ext cx="3693200" cy="1063131"/>
            <a:chOff x="710275" y="3344669"/>
            <a:chExt cx="3693200" cy="1063131"/>
          </a:xfrm>
        </p:grpSpPr>
        <p:sp>
          <p:nvSpPr>
            <p:cNvPr id="205" name="Google Shape;205;p20"/>
            <p:cNvSpPr/>
            <p:nvPr/>
          </p:nvSpPr>
          <p:spPr>
            <a:xfrm>
              <a:off x="2492925" y="3832225"/>
              <a:ext cx="1154400" cy="4113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700">
                  <a:solidFill>
                    <a:schemeClr val="lt1"/>
                  </a:solidFill>
                  <a:latin typeface="Fira Sans Extra Condensed Medium"/>
                  <a:ea typeface="Fira Sans Extra Condensed Medium"/>
                  <a:cs typeface="Fira Sans Extra Condensed Medium"/>
                  <a:sym typeface="Fira Sans Extra Condensed Medium"/>
                </a:rPr>
                <a:t>Exercise</a:t>
              </a:r>
              <a:endParaRPr/>
            </a:p>
          </p:txBody>
        </p:sp>
        <p:sp>
          <p:nvSpPr>
            <p:cNvPr id="206" name="Google Shape;206;p20"/>
            <p:cNvSpPr/>
            <p:nvPr/>
          </p:nvSpPr>
          <p:spPr>
            <a:xfrm>
              <a:off x="3084776" y="3344669"/>
              <a:ext cx="1318700" cy="411356"/>
            </a:xfrm>
            <a:custGeom>
              <a:rect b="b" l="l" r="r" t="t"/>
              <a:pathLst>
                <a:path extrusionOk="0" fill="none" h="15182" w="55495">
                  <a:moveTo>
                    <a:pt x="0" y="15181"/>
                  </a:moveTo>
                  <a:lnTo>
                    <a:pt x="0" y="9026"/>
                  </a:lnTo>
                  <a:lnTo>
                    <a:pt x="55495" y="9026"/>
                  </a:lnTo>
                  <a:lnTo>
                    <a:pt x="55495" y="1"/>
                  </a:lnTo>
                </a:path>
              </a:pathLst>
            </a:custGeom>
            <a:noFill/>
            <a:ln cap="flat" cmpd="sng" w="9525">
              <a:solidFill>
                <a:srgbClr val="000000"/>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0"/>
            <p:cNvSpPr txBox="1"/>
            <p:nvPr/>
          </p:nvSpPr>
          <p:spPr>
            <a:xfrm>
              <a:off x="710275" y="3659000"/>
              <a:ext cx="1536300" cy="74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Roboto"/>
                  <a:ea typeface="Roboto"/>
                  <a:cs typeface="Roboto"/>
                  <a:sym typeface="Roboto"/>
                </a:rPr>
                <a:t>Amount of exercise per week</a:t>
              </a:r>
              <a:endParaRPr sz="1200">
                <a:latin typeface="Roboto"/>
                <a:ea typeface="Roboto"/>
                <a:cs typeface="Roboto"/>
                <a:sym typeface="Roboto"/>
              </a:endParaRPr>
            </a:p>
          </p:txBody>
        </p:sp>
      </p:grpSp>
      <p:pic>
        <p:nvPicPr>
          <p:cNvPr id="208" name="Google Shape;208;p20"/>
          <p:cNvPicPr preferRelativeResize="0"/>
          <p:nvPr/>
        </p:nvPicPr>
        <p:blipFill>
          <a:blip r:embed="rId3">
            <a:alphaModFix/>
          </a:blip>
          <a:stretch>
            <a:fillRect/>
          </a:stretch>
        </p:blipFill>
        <p:spPr>
          <a:xfrm>
            <a:off x="5806750" y="2074325"/>
            <a:ext cx="430900" cy="430900"/>
          </a:xfrm>
          <a:prstGeom prst="rect">
            <a:avLst/>
          </a:prstGeom>
          <a:noFill/>
          <a:ln>
            <a:noFill/>
          </a:ln>
        </p:spPr>
      </p:pic>
      <p:pic>
        <p:nvPicPr>
          <p:cNvPr id="209" name="Google Shape;209;p20"/>
          <p:cNvPicPr preferRelativeResize="0"/>
          <p:nvPr/>
        </p:nvPicPr>
        <p:blipFill>
          <a:blip r:embed="rId4">
            <a:alphaModFix/>
          </a:blip>
          <a:stretch>
            <a:fillRect/>
          </a:stretch>
        </p:blipFill>
        <p:spPr>
          <a:xfrm>
            <a:off x="5806750" y="3147550"/>
            <a:ext cx="430900" cy="430900"/>
          </a:xfrm>
          <a:prstGeom prst="rect">
            <a:avLst/>
          </a:prstGeom>
          <a:noFill/>
          <a:ln>
            <a:noFill/>
          </a:ln>
        </p:spPr>
      </p:pic>
      <p:pic>
        <p:nvPicPr>
          <p:cNvPr id="210" name="Google Shape;210;p20"/>
          <p:cNvPicPr preferRelativeResize="0"/>
          <p:nvPr/>
        </p:nvPicPr>
        <p:blipFill>
          <a:blip r:embed="rId5">
            <a:alphaModFix/>
          </a:blip>
          <a:stretch>
            <a:fillRect/>
          </a:stretch>
        </p:blipFill>
        <p:spPr>
          <a:xfrm>
            <a:off x="2858425" y="3147550"/>
            <a:ext cx="430900" cy="430900"/>
          </a:xfrm>
          <a:prstGeom prst="rect">
            <a:avLst/>
          </a:prstGeom>
          <a:noFill/>
          <a:ln>
            <a:noFill/>
          </a:ln>
        </p:spPr>
      </p:pic>
      <p:pic>
        <p:nvPicPr>
          <p:cNvPr id="211" name="Google Shape;211;p20"/>
          <p:cNvPicPr preferRelativeResize="0"/>
          <p:nvPr/>
        </p:nvPicPr>
        <p:blipFill>
          <a:blip r:embed="rId6">
            <a:alphaModFix/>
          </a:blip>
          <a:stretch>
            <a:fillRect/>
          </a:stretch>
        </p:blipFill>
        <p:spPr>
          <a:xfrm>
            <a:off x="2906350" y="2074325"/>
            <a:ext cx="430900" cy="430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21"/>
          <p:cNvPicPr preferRelativeResize="0"/>
          <p:nvPr/>
        </p:nvPicPr>
        <p:blipFill>
          <a:blip r:embed="rId3">
            <a:alphaModFix/>
          </a:blip>
          <a:stretch>
            <a:fillRect/>
          </a:stretch>
        </p:blipFill>
        <p:spPr>
          <a:xfrm>
            <a:off x="4743500" y="1174408"/>
            <a:ext cx="2280477" cy="3909890"/>
          </a:xfrm>
          <a:prstGeom prst="rect">
            <a:avLst/>
          </a:prstGeom>
          <a:noFill/>
          <a:ln>
            <a:noFill/>
          </a:ln>
        </p:spPr>
      </p:pic>
      <p:sp>
        <p:nvSpPr>
          <p:cNvPr id="217" name="Google Shape;217;p21"/>
          <p:cNvSpPr txBox="1"/>
          <p:nvPr>
            <p:ph type="title"/>
          </p:nvPr>
        </p:nvSpPr>
        <p:spPr>
          <a:xfrm>
            <a:off x="642400" y="310325"/>
            <a:ext cx="7688700" cy="53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a:t>
            </a:r>
            <a:r>
              <a:rPr lang="en"/>
              <a:t>mall proportion of residents are smokers and smoking does not have a significant impact on health</a:t>
            </a:r>
            <a:endParaRPr/>
          </a:p>
        </p:txBody>
      </p:sp>
      <p:pic>
        <p:nvPicPr>
          <p:cNvPr id="218" name="Google Shape;218;p21"/>
          <p:cNvPicPr preferRelativeResize="0"/>
          <p:nvPr/>
        </p:nvPicPr>
        <p:blipFill>
          <a:blip r:embed="rId4">
            <a:alphaModFix/>
          </a:blip>
          <a:stretch>
            <a:fillRect/>
          </a:stretch>
        </p:blipFill>
        <p:spPr>
          <a:xfrm>
            <a:off x="834124" y="1225125"/>
            <a:ext cx="1710934" cy="3740474"/>
          </a:xfrm>
          <a:prstGeom prst="rect">
            <a:avLst/>
          </a:prstGeom>
          <a:noFill/>
          <a:ln>
            <a:noFill/>
          </a:ln>
        </p:spPr>
      </p:pic>
      <p:sp>
        <p:nvSpPr>
          <p:cNvPr id="219" name="Google Shape;219;p21"/>
          <p:cNvSpPr/>
          <p:nvPr/>
        </p:nvSpPr>
        <p:spPr>
          <a:xfrm flipH="1">
            <a:off x="1814928" y="4160234"/>
            <a:ext cx="559200" cy="805200"/>
          </a:xfrm>
          <a:prstGeom prst="rect">
            <a:avLst/>
          </a:prstGeom>
          <a:noFill/>
          <a:ln cap="flat" cmpd="sng" w="19050">
            <a:solidFill>
              <a:srgbClr val="980000"/>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0" name="Google Shape;220;p21"/>
          <p:cNvSpPr/>
          <p:nvPr/>
        </p:nvSpPr>
        <p:spPr>
          <a:xfrm flipH="1">
            <a:off x="6379869" y="1257560"/>
            <a:ext cx="644100" cy="3786900"/>
          </a:xfrm>
          <a:prstGeom prst="rect">
            <a:avLst/>
          </a:prstGeom>
          <a:noFill/>
          <a:ln cap="flat" cmpd="sng" w="19050">
            <a:solidFill>
              <a:srgbClr val="980000"/>
            </a:solidFill>
            <a:prstDash val="lg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21" name="Google Shape;221;p21"/>
          <p:cNvSpPr/>
          <p:nvPr/>
        </p:nvSpPr>
        <p:spPr>
          <a:xfrm>
            <a:off x="1988850" y="2714513"/>
            <a:ext cx="1710894" cy="1050769"/>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solidFill>
                  <a:schemeClr val="lt2"/>
                </a:solidFill>
                <a:latin typeface="Fira Sans Extra Condensed"/>
                <a:ea typeface="Fira Sans Extra Condensed"/>
                <a:cs typeface="Fira Sans Extra Condensed"/>
                <a:sym typeface="Fira Sans Extra Condensed"/>
              </a:rPr>
              <a:t>Only 10% of residents are smokers.</a:t>
            </a:r>
            <a:endParaRPr sz="1900"/>
          </a:p>
        </p:txBody>
      </p:sp>
      <p:sp>
        <p:nvSpPr>
          <p:cNvPr id="222" name="Google Shape;222;p21"/>
          <p:cNvSpPr/>
          <p:nvPr/>
        </p:nvSpPr>
        <p:spPr>
          <a:xfrm>
            <a:off x="7224500" y="1225125"/>
            <a:ext cx="1600840" cy="1983497"/>
          </a:xfrm>
          <a:custGeom>
            <a:rect b="b" l="l" r="r" t="t"/>
            <a:pathLst>
              <a:path extrusionOk="0" h="22420" w="40387">
                <a:moveTo>
                  <a:pt x="0" y="0"/>
                </a:moveTo>
                <a:lnTo>
                  <a:pt x="0" y="22420"/>
                </a:lnTo>
                <a:lnTo>
                  <a:pt x="35898" y="22420"/>
                </a:lnTo>
                <a:cubicBezTo>
                  <a:pt x="38374" y="22420"/>
                  <a:pt x="40386" y="20407"/>
                  <a:pt x="40386" y="17931"/>
                </a:cubicBezTo>
                <a:lnTo>
                  <a:pt x="40386" y="0"/>
                </a:lnTo>
                <a:close/>
              </a:path>
            </a:pathLst>
          </a:custGeom>
          <a:solidFill>
            <a:srgbClr val="98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chemeClr val="lt2"/>
                </a:solidFill>
                <a:latin typeface="Fira Sans Extra Condensed"/>
                <a:ea typeface="Fira Sans Extra Condensed"/>
                <a:cs typeface="Fira Sans Extra Condensed"/>
                <a:sym typeface="Fira Sans Extra Condensed"/>
              </a:rPr>
              <a:t>S</a:t>
            </a:r>
            <a:r>
              <a:rPr b="1" lang="en" sz="1600">
                <a:solidFill>
                  <a:schemeClr val="lt2"/>
                </a:solidFill>
                <a:latin typeface="Fira Sans Extra Condensed"/>
                <a:ea typeface="Fira Sans Extra Condensed"/>
                <a:cs typeface="Fira Sans Extra Condensed"/>
                <a:sym typeface="Fira Sans Extra Condensed"/>
              </a:rPr>
              <a:t>light increase of 4% for residents who are smoke that are unhealthy.</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Project Management Infographics by Slidesgo">
  <a:themeElements>
    <a:clrScheme name="Simple Light">
      <a:dk1>
        <a:srgbClr val="000000"/>
      </a:dk1>
      <a:lt1>
        <a:srgbClr val="FFFFFF"/>
      </a:lt1>
      <a:dk2>
        <a:srgbClr val="595959"/>
      </a:dk2>
      <a:lt2>
        <a:srgbClr val="EEEEEE"/>
      </a:lt2>
      <a:accent1>
        <a:srgbClr val="15CFCF"/>
      </a:accent1>
      <a:accent2>
        <a:srgbClr val="5EB2FC"/>
      </a:accent2>
      <a:accent3>
        <a:srgbClr val="4A86E8"/>
      </a:accent3>
      <a:accent4>
        <a:srgbClr val="0E0ED8"/>
      </a:accent4>
      <a:accent5>
        <a:srgbClr val="3C78D8"/>
      </a:accent5>
      <a:accent6>
        <a:srgbClr val="1C4587"/>
      </a:accent6>
      <a:hlink>
        <a:srgbClr val="FBB8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